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9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10.jpg" ContentType="image/jpg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media/image14.jpg" ContentType="image/jp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8" r:id="rId2"/>
    <p:sldMasterId id="2147483707" r:id="rId3"/>
    <p:sldMasterId id="2147483716" r:id="rId4"/>
    <p:sldMasterId id="2147483725" r:id="rId5"/>
    <p:sldMasterId id="2147483734" r:id="rId6"/>
    <p:sldMasterId id="2147483760" r:id="rId7"/>
    <p:sldMasterId id="2147483769" r:id="rId8"/>
    <p:sldMasterId id="2147483795" r:id="rId9"/>
    <p:sldMasterId id="2147483804" r:id="rId10"/>
  </p:sldMasterIdLst>
  <p:notesMasterIdLst>
    <p:notesMasterId r:id="rId29"/>
  </p:notesMasterIdLst>
  <p:handoutMasterIdLst>
    <p:handoutMasterId r:id="rId30"/>
  </p:handoutMasterIdLst>
  <p:sldIdLst>
    <p:sldId id="454" r:id="rId11"/>
    <p:sldId id="466" r:id="rId12"/>
    <p:sldId id="395" r:id="rId13"/>
    <p:sldId id="451" r:id="rId14"/>
    <p:sldId id="449" r:id="rId15"/>
    <p:sldId id="489" r:id="rId16"/>
    <p:sldId id="407" r:id="rId17"/>
    <p:sldId id="408" r:id="rId18"/>
    <p:sldId id="426" r:id="rId19"/>
    <p:sldId id="470" r:id="rId20"/>
    <p:sldId id="475" r:id="rId21"/>
    <p:sldId id="477" r:id="rId22"/>
    <p:sldId id="478" r:id="rId23"/>
    <p:sldId id="481" r:id="rId24"/>
    <p:sldId id="487" r:id="rId25"/>
    <p:sldId id="486" r:id="rId26"/>
    <p:sldId id="480" r:id="rId27"/>
    <p:sldId id="471" r:id="rId2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99FF"/>
    <a:srgbClr val="FFFFFF"/>
    <a:srgbClr val="748FA0"/>
    <a:srgbClr val="CCECFF"/>
    <a:srgbClr val="CCFFCC"/>
    <a:srgbClr val="66CCFF"/>
    <a:srgbClr val="CCFFFF"/>
    <a:srgbClr val="33CC3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561" autoAdjust="0"/>
  </p:normalViewPr>
  <p:slideViewPr>
    <p:cSldViewPr>
      <p:cViewPr>
        <p:scale>
          <a:sx n="74" d="100"/>
          <a:sy n="74" d="100"/>
        </p:scale>
        <p:origin x="-185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1056306099907877E-2"/>
          <c:y val="0"/>
          <c:w val="0.8085790354553829"/>
          <c:h val="0.893529690542235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Sheet3!$A$4</c:f>
              <c:strCache>
                <c:ptCount val="1"/>
                <c:pt idx="0">
                  <c:v>No. of new connections per year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25000"/>
                </a:schemeClr>
              </a:solidFill>
            </c:spPr>
          </c:dPt>
          <c:dLbls>
            <c:dLbl>
              <c:idx val="1"/>
              <c:layout>
                <c:manualLayout>
                  <c:x val="7.2686291141661676E-4"/>
                  <c:y val="-0.43261378121345156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Sheet3!$B$3:$C$3</c:f>
              <c:strCache>
                <c:ptCount val="2"/>
                <c:pt idx="0">
                  <c:v>2012</c:v>
                </c:pt>
                <c:pt idx="1">
                  <c:v>For universal electrification by 2030</c:v>
                </c:pt>
              </c:strCache>
            </c:strRef>
          </c:cat>
          <c:val>
            <c:numRef>
              <c:f>Sheet3!$B$4:$C$4</c:f>
              <c:numCache>
                <c:formatCode>#,##0</c:formatCode>
                <c:ptCount val="2"/>
                <c:pt idx="0">
                  <c:v>59000</c:v>
                </c:pt>
                <c:pt idx="1">
                  <c:v>440000</c:v>
                </c:pt>
              </c:numCache>
            </c:numRef>
          </c:val>
        </c:ser>
        <c:ser>
          <c:idx val="1"/>
          <c:order val="1"/>
          <c:tx>
            <c:strRef>
              <c:f>Sheet3!$A$5</c:f>
              <c:strCache>
                <c:ptCount val="1"/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Sheet3!$B$3:$C$3</c:f>
              <c:strCache>
                <c:ptCount val="2"/>
                <c:pt idx="0">
                  <c:v>2012</c:v>
                </c:pt>
                <c:pt idx="1">
                  <c:v>For universal electrification by 2030</c:v>
                </c:pt>
              </c:strCache>
            </c:strRef>
          </c:cat>
          <c:val>
            <c:numRef>
              <c:f>Sheet3!$B$5:$C$5</c:f>
              <c:numCache>
                <c:formatCode>General</c:formatCode>
                <c:ptCount val="2"/>
                <c:pt idx="0" formatCode="#,##0">
                  <c:v>130000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931456"/>
        <c:axId val="38953728"/>
      </c:barChart>
      <c:catAx>
        <c:axId val="38931456"/>
        <c:scaling>
          <c:orientation val="minMax"/>
        </c:scaling>
        <c:delete val="0"/>
        <c:axPos val="b"/>
        <c:majorTickMark val="out"/>
        <c:minorTickMark val="none"/>
        <c:tickLblPos val="nextTo"/>
        <c:crossAx val="38953728"/>
        <c:crosses val="autoZero"/>
        <c:auto val="1"/>
        <c:lblAlgn val="ctr"/>
        <c:lblOffset val="100"/>
        <c:noMultiLvlLbl val="0"/>
      </c:catAx>
      <c:valAx>
        <c:axId val="3895372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38931456"/>
        <c:crosses val="autoZero"/>
        <c:crossBetween val="between"/>
        <c:minorUnit val="10000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6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983B0-7FB9-4D3B-978D-57509569374F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22524-4F4C-491A-A279-C65B0909A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43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A51CD93-6EC0-4448-BD1A-A5A447BDE139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F25F097-C0FC-4ABB-902F-3E3CB536B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65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973845" y="8830621"/>
            <a:ext cx="3036556" cy="46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553" tIns="43776" rIns="87553" bIns="43776" anchor="b"/>
          <a:lstStyle/>
          <a:p>
            <a:pPr algn="r" defTabSz="876433">
              <a:spcBef>
                <a:spcPct val="0"/>
              </a:spcBef>
            </a:pPr>
            <a:fld id="{BBEEA8CB-C59F-48B6-A874-27A341A2E40A}" type="slidenum">
              <a:rPr lang="en-US" sz="1100">
                <a:latin typeface="Times New Roman" pitchFamily="18" charset="0"/>
              </a:rPr>
              <a:pPr algn="r" defTabSz="876433">
                <a:spcBef>
                  <a:spcPct val="0"/>
                </a:spcBef>
              </a:pPr>
              <a:t>1</a:t>
            </a:fld>
            <a:endParaRPr lang="en-US" sz="1100" dirty="0">
              <a:latin typeface="Times New Roman" pitchFamily="18" charset="0"/>
            </a:endParaRPr>
          </a:p>
        </p:txBody>
      </p:sp>
      <p:sp>
        <p:nvSpPr>
          <p:cNvPr id="6041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46613" cy="3484563"/>
          </a:xfrm>
          <a:ln/>
        </p:spPr>
      </p:sp>
      <p:sp>
        <p:nvSpPr>
          <p:cNvPr id="604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34081" y="4414512"/>
            <a:ext cx="5142243" cy="4184021"/>
          </a:xfrm>
          <a:noFill/>
          <a:ln/>
        </p:spPr>
        <p:txBody>
          <a:bodyPr lIns="87553" tIns="43776" rIns="87553" bIns="43776"/>
          <a:lstStyle/>
          <a:p>
            <a:pPr eaLnBrk="1" hangingPunct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839772-1068-42FD-9691-5275C365AE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collaboration</a:t>
            </a:r>
            <a:r>
              <a:rPr lang="en-US" baseline="0" dirty="0" smtClean="0"/>
              <a:t> with State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F097-C0FC-4ABB-902F-3E3CB536BD9F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88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7EE74C-A07E-4CBA-AA94-806A90C89B51}" type="slidenum">
              <a:rPr lang="en-NZ" smtClean="0"/>
              <a:pPr>
                <a:defRPr/>
              </a:pPr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31215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For those areas where grid will arrive late, an off-grid “pre-electrification” option can provide non-grid electricity service in the short- and medium-term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5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27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57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15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995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44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50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206" y="637238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74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25"/>
          <p:cNvSpPr>
            <a:spLocks noChangeArrowheads="1"/>
          </p:cNvSpPr>
          <p:nvPr/>
        </p:nvSpPr>
        <p:spPr bwMode="auto">
          <a:xfrm>
            <a:off x="0" y="0"/>
            <a:ext cx="9144000" cy="2506663"/>
          </a:xfrm>
          <a:prstGeom prst="rect">
            <a:avLst/>
          </a:prstGeom>
          <a:solidFill>
            <a:srgbClr val="014C6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58" name="Rectangle 1680"/>
          <p:cNvSpPr>
            <a:spLocks noChangeArrowheads="1"/>
          </p:cNvSpPr>
          <p:nvPr/>
        </p:nvSpPr>
        <p:spPr bwMode="auto">
          <a:xfrm>
            <a:off x="0" y="6669088"/>
            <a:ext cx="9144000" cy="200025"/>
          </a:xfrm>
          <a:prstGeom prst="rect">
            <a:avLst/>
          </a:prstGeom>
          <a:solidFill>
            <a:srgbClr val="00783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300"/>
          </a:p>
        </p:txBody>
      </p:sp>
      <p:sp>
        <p:nvSpPr>
          <p:cNvPr id="259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300"/>
          </a:p>
        </p:txBody>
      </p:sp>
      <p:sp>
        <p:nvSpPr>
          <p:cNvPr id="260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300"/>
          </a:p>
        </p:txBody>
      </p:sp>
      <p:grpSp>
        <p:nvGrpSpPr>
          <p:cNvPr id="261" name="Group 1684"/>
          <p:cNvGrpSpPr>
            <a:grpSpLocks/>
          </p:cNvGrpSpPr>
          <p:nvPr/>
        </p:nvGrpSpPr>
        <p:grpSpPr bwMode="auto">
          <a:xfrm flipH="1">
            <a:off x="6376988" y="6350"/>
            <a:ext cx="2767012" cy="2501900"/>
            <a:chOff x="0" y="2744"/>
            <a:chExt cx="1740" cy="1576"/>
          </a:xfrm>
        </p:grpSpPr>
        <p:sp>
          <p:nvSpPr>
            <p:cNvPr id="262" name="Freeform 1685"/>
            <p:cNvSpPr>
              <a:spLocks/>
            </p:cNvSpPr>
            <p:nvPr userDrawn="1"/>
          </p:nvSpPr>
          <p:spPr bwMode="auto">
            <a:xfrm>
              <a:off x="648" y="2744"/>
              <a:ext cx="1092" cy="1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1" y="176"/>
                </a:cxn>
              </a:cxnLst>
              <a:rect l="0" t="0" r="r" b="b"/>
              <a:pathLst>
                <a:path w="181" h="176">
                  <a:moveTo>
                    <a:pt x="0" y="0"/>
                  </a:moveTo>
                  <a:cubicBezTo>
                    <a:pt x="81" y="32"/>
                    <a:pt x="147" y="96"/>
                    <a:pt x="181" y="176"/>
                  </a:cubicBezTo>
                </a:path>
              </a:pathLst>
            </a:custGeom>
            <a:noFill/>
            <a:ln w="19050" cap="flat" cmpd="sng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300"/>
            </a:p>
          </p:txBody>
        </p:sp>
        <p:sp>
          <p:nvSpPr>
            <p:cNvPr id="263" name="Freeform 1686"/>
            <p:cNvSpPr>
              <a:spLocks noEditPoints="1"/>
            </p:cNvSpPr>
            <p:nvPr userDrawn="1"/>
          </p:nvSpPr>
          <p:spPr bwMode="auto">
            <a:xfrm>
              <a:off x="0" y="2744"/>
              <a:ext cx="1401" cy="1576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13" y="176"/>
                </a:cxn>
                <a:cxn ang="0">
                  <a:pos x="168" y="0"/>
                </a:cxn>
                <a:cxn ang="0">
                  <a:pos x="254" y="175"/>
                </a:cxn>
              </a:cxnLst>
              <a:rect l="0" t="0" r="r" b="b"/>
              <a:pathLst>
                <a:path w="254" h="176">
                  <a:moveTo>
                    <a:pt x="0" y="12"/>
                  </a:moveTo>
                  <a:cubicBezTo>
                    <a:pt x="94" y="31"/>
                    <a:pt x="172" y="93"/>
                    <a:pt x="213" y="176"/>
                  </a:cubicBezTo>
                  <a:moveTo>
                    <a:pt x="168" y="0"/>
                  </a:moveTo>
                  <a:cubicBezTo>
                    <a:pt x="210" y="50"/>
                    <a:pt x="240" y="110"/>
                    <a:pt x="254" y="175"/>
                  </a:cubicBezTo>
                </a:path>
              </a:pathLst>
            </a:custGeom>
            <a:noFill/>
            <a:ln w="19050" cap="flat" cmpd="sng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300"/>
            </a:p>
          </p:txBody>
        </p:sp>
      </p:grpSp>
      <p:sp>
        <p:nvSpPr>
          <p:cNvPr id="264" name="Rectangle 1034"/>
          <p:cNvSpPr>
            <a:spLocks noChangeArrowheads="1"/>
          </p:cNvSpPr>
          <p:nvPr/>
        </p:nvSpPr>
        <p:spPr bwMode="auto">
          <a:xfrm>
            <a:off x="236538" y="-9525"/>
            <a:ext cx="8912225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00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953000" y="4953000"/>
            <a:ext cx="4191000" cy="228600"/>
          </a:xfrm>
        </p:spPr>
        <p:txBody>
          <a:bodyPr/>
          <a:lstStyle>
            <a:lvl1pPr marL="0" indent="0">
              <a:buFontTx/>
              <a:buNone/>
              <a:defRPr sz="900">
                <a:solidFill>
                  <a:srgbClr val="215477"/>
                </a:solidFill>
              </a:defRPr>
            </a:lvl1pPr>
          </a:lstStyle>
          <a:p>
            <a:r>
              <a:rPr lang="en-US"/>
              <a:t>Potential strategic partnership</a:t>
            </a: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5DEA5B2D-7CA4-45D8-83DE-9C467CFD4241}" type="datetime1">
              <a:rPr lang="en-US" smtClean="0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323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47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43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87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74" y="439747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1458723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324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1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992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5" y="637232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2594753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5" y="637232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3062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2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55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5" y="637232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556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35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02234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2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38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5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3857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96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2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5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6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7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7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9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9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18748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3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4112822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39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78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65" y="439745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842372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306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0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09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7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6" y="637230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3681812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7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6" y="637230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94371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44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6" y="637230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321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2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43471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20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2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3728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98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78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48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5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5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7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7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2" y="118747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21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10607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34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73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60" y="4397443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469425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96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0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115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2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1" y="637229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2682946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62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1" y="637229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86872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44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61" y="6372292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60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1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53344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10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3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1658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68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38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4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4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6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6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3" y="118747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11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1167048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23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1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67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54" y="4397431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532984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684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84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30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3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5" y="637228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2039986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6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5" y="637228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68611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44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5" y="6372280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86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6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93681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98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1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766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56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18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44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2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3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3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5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5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41" y="118747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69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1648334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6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29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55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42" y="439740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1954531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6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8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2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51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4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43" y="637225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1254929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244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51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4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43" y="637225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09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3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43" y="637225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35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8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61927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7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9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92090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3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0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0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0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2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2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9" y="118746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67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4162878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941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08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38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47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84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71" y="4397465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556323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318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9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670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3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2" y="6372314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803997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337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73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2" y="6372314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65137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3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72" y="6372314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40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42844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232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475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90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60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64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64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87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87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55" y="118746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733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681765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23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39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65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52" y="439742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3765515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8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9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2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3" y="637227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3106134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46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47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54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3" y="637227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96123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3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53" y="637227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414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4251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40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86520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9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39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974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5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307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3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52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72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72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4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4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39" y="118746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7" y="553169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3109493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" y="3028953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1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24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50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37" y="439739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61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83296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6" y="223825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6" y="4135275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6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86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5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3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38" y="637224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7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4043327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34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5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3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38" y="637224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6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01223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296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5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23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38" y="637224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984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7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48373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" y="268296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6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2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4" y="151853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6427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34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2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" y="268296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91" y="392123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43" y="553849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11" y="553169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69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21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21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24" y="118745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6" y="553166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3430161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180513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" y="1261376"/>
            <a:ext cx="21780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" y="5892800"/>
            <a:ext cx="9161463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457200">
              <a:defRPr/>
            </a:pPr>
            <a:endParaRPr lang="en-NZ" sz="2400" i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3028952"/>
            <a:ext cx="9161463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297114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6891340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594227" y="4397377"/>
            <a:ext cx="2297113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297257" y="3377325"/>
            <a:ext cx="8595919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608263" y="6029070"/>
            <a:ext cx="6284912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2753486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948521" y="2238230"/>
            <a:ext cx="7246960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8521" y="4135270"/>
            <a:ext cx="7246960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3" y="405522"/>
            <a:ext cx="2373856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15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576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2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525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692276"/>
            <a:ext cx="6453188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3045367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3525" y="489325"/>
            <a:ext cx="6452563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5765" y="0"/>
            <a:ext cx="104052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00629" y="0"/>
            <a:ext cx="4571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031417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673225" y="1801815"/>
            <a:ext cx="6453188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07012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392115"/>
            <a:ext cx="82296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175128" y="6372226"/>
            <a:ext cx="864097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447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505200" y="6356352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35892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6127144"/>
            <a:ext cx="12446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89" y="39211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662550" y="6282045"/>
            <a:ext cx="7127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NZ" sz="1600" b="1" dirty="0" smtClean="0">
                <a:solidFill>
                  <a:srgbClr val="002060"/>
                </a:solidFill>
                <a:ea typeface="MS PGothic" pitchFamily="34" charset="-128"/>
              </a:rPr>
              <a:t>Paris   •   Sydney   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  <a:ea typeface="MS PGothic" pitchFamily="34" charset="-128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14" y="1518528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178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9051" y="5524502"/>
            <a:ext cx="91764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" y="268290"/>
            <a:ext cx="9161463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30189" y="392115"/>
            <a:ext cx="8713787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065439" y="5538472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Wellington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555406" y="553167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Sydney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585438" y="5531676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107347" y="553519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7617379" y="5535199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dirty="0" smtClean="0">
                <a:solidFill>
                  <a:srgbClr val="FFFFFF"/>
                </a:solidFill>
              </a:rPr>
              <a:t>Bogotá</a:t>
            </a:r>
            <a:endParaRPr lang="es-ES_tradnl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dirty="0" smtClean="0">
                <a:solidFill>
                  <a:srgbClr val="FFFFFF"/>
                </a:solidFill>
              </a:rPr>
              <a:t>Colombia</a:t>
            </a:r>
            <a:endParaRPr lang="es-ES_tradnl" sz="900" dirty="0">
              <a:solidFill>
                <a:srgbClr val="FFFFFF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882014" y="1187452"/>
            <a:ext cx="5356225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69123" y="5531645"/>
            <a:ext cx="148628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rgbClr val="FFFFFF"/>
                </a:solidFill>
              </a:rPr>
              <a:t>Paris</a:t>
            </a:r>
            <a:endParaRPr lang="en-NZ" sz="1100" b="1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 Rue Claude </a:t>
            </a:r>
            <a:r>
              <a:rPr lang="en-NZ" sz="900" dirty="0" err="1" smtClean="0">
                <a:solidFill>
                  <a:srgbClr val="FFFFFF"/>
                </a:solidFill>
              </a:rPr>
              <a:t>Chahu</a:t>
            </a:r>
            <a:endParaRPr lang="en-NZ" sz="900" dirty="0" smtClean="0">
              <a:solidFill>
                <a:srgbClr val="FFFFFF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rgbClr val="FFFFFF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60223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4.xml"/><Relationship Id="rId9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70E33-20DA-4D99-8BED-8750A0A9E963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6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830" r:id="rId12"/>
    <p:sldLayoutId id="2147483832" r:id="rId13"/>
    <p:sldLayoutId id="214748383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678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452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2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2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0724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1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1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1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9922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3192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482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835" r:id="rId9"/>
    <p:sldLayoutId id="214748383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6312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713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NZ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 dirty="0">
              <a:solidFill>
                <a:srgbClr val="003492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E74316C-E23F-428A-8567-06E5DA18F3DA}" type="slidenum">
              <a:rPr lang="en-NZ">
                <a:ea typeface="MS PGothic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075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748336" y="3505200"/>
            <a:ext cx="6505859" cy="732107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sz="3200" b="1" dirty="0" smtClean="0"/>
              <a:t>Myanmar: Towards </a:t>
            </a:r>
            <a:r>
              <a:rPr lang="en-US" sz="3200" b="1" dirty="0"/>
              <a:t>Universal Access to Electricity by 2030</a:t>
            </a:r>
            <a:r>
              <a:rPr lang="en-US" sz="2400" dirty="0">
                <a:solidFill>
                  <a:srgbClr val="FF0000"/>
                </a:solidFill>
              </a:rPr>
              <a:t/>
            </a:r>
            <a:br>
              <a:rPr lang="en-US" sz="2400" dirty="0">
                <a:solidFill>
                  <a:srgbClr val="FF0000"/>
                </a:solidFill>
              </a:rPr>
            </a:br>
            <a:endParaRPr lang="en-US" sz="2800" dirty="0" smtClean="0">
              <a:solidFill>
                <a:srgbClr val="215477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975037" y="4630057"/>
            <a:ext cx="3893189" cy="432665"/>
          </a:xfrm>
        </p:spPr>
        <p:txBody>
          <a:bodyPr anchor="ctr">
            <a:normAutofit fontScale="85000" lnSpcReduction="20000"/>
          </a:bodyPr>
          <a:lstStyle/>
          <a:p>
            <a:pPr marL="0" indent="0" algn="r" eaLnBrk="1" hangingPunct="1">
              <a:buFontTx/>
              <a:buNone/>
            </a:pPr>
            <a:r>
              <a:rPr lang="en-US" i="1" dirty="0" smtClean="0">
                <a:solidFill>
                  <a:srgbClr val="215477"/>
                </a:solidFill>
              </a:rPr>
              <a:t> </a:t>
            </a:r>
            <a:r>
              <a:rPr lang="en-US" sz="2400" b="1" i="1" dirty="0" smtClean="0"/>
              <a:t>Nay </a:t>
            </a:r>
            <a:r>
              <a:rPr lang="en-US" sz="2400" b="1" i="1" dirty="0" err="1" smtClean="0"/>
              <a:t>Pyi</a:t>
            </a:r>
            <a:r>
              <a:rPr lang="en-US" sz="2400" b="1" i="1" dirty="0" smtClean="0"/>
              <a:t> Taw, January 28, 2015</a:t>
            </a:r>
            <a:endParaRPr lang="en-US" sz="2400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50" y="5691880"/>
            <a:ext cx="2293749" cy="6385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14665" cy="28965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01110"/>
            <a:ext cx="4520816" cy="885290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99" y="2925648"/>
            <a:ext cx="2143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384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00600" y="1087397"/>
            <a:ext cx="5410200" cy="27699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chemeClr val="accent1"/>
                </a:solidFill>
              </a:rPr>
              <a:t>From Plan</a:t>
            </a:r>
          </a:p>
          <a:p>
            <a:pPr algn="ctr">
              <a:lnSpc>
                <a:spcPct val="100000"/>
              </a:lnSpc>
            </a:pPr>
            <a:endParaRPr lang="en-US" sz="3600" b="1" dirty="0" smtClean="0">
              <a:solidFill>
                <a:schemeClr val="accent1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chemeClr val="accent1"/>
                </a:solidFill>
              </a:rPr>
              <a:t>To</a:t>
            </a:r>
          </a:p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chemeClr val="accent1"/>
                </a:solidFill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chemeClr val="accent1"/>
                </a:solidFill>
              </a:rPr>
              <a:t>Action </a:t>
            </a:r>
            <a:endParaRPr lang="en-US" sz="3600" b="1" spc="-15" dirty="0">
              <a:solidFill>
                <a:schemeClr val="accent1"/>
              </a:solidFill>
              <a:latin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26" y="2472392"/>
            <a:ext cx="5490865" cy="438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38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11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248052" y="1371403"/>
            <a:ext cx="85344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l">
              <a:buFontTx/>
              <a:buChar char="-"/>
            </a:pPr>
            <a:r>
              <a:rPr lang="en-US" b="1" dirty="0" smtClean="0">
                <a:solidFill>
                  <a:schemeClr val="tx2"/>
                </a:solidFill>
                <a:cs typeface="ＭＳ Ｐゴシック" charset="0"/>
              </a:rPr>
              <a:t>Help </a:t>
            </a:r>
            <a:r>
              <a:rPr lang="en-US" b="1" dirty="0">
                <a:solidFill>
                  <a:schemeClr val="tx2"/>
                </a:solidFill>
                <a:cs typeface="ＭＳ Ｐゴシック" charset="0"/>
              </a:rPr>
              <a:t>increase access to electricity in </a:t>
            </a:r>
            <a:r>
              <a:rPr lang="en-US" b="1" dirty="0" smtClean="0">
                <a:solidFill>
                  <a:schemeClr val="tx2"/>
                </a:solidFill>
                <a:cs typeface="ＭＳ Ｐゴシック" charset="0"/>
              </a:rPr>
              <a:t>Myanmar  </a:t>
            </a:r>
          </a:p>
          <a:p>
            <a:pPr lvl="1" algn="l"/>
            <a:r>
              <a:rPr lang="en-US" b="1" dirty="0">
                <a:solidFill>
                  <a:schemeClr val="tx2"/>
                </a:solidFill>
                <a:cs typeface="ＭＳ Ｐゴシック" charset="0"/>
              </a:rPr>
              <a:t>	</a:t>
            </a:r>
            <a:r>
              <a:rPr lang="en-US" b="1" dirty="0" smtClean="0">
                <a:solidFill>
                  <a:schemeClr val="tx2"/>
                </a:solidFill>
                <a:cs typeface="ＭＳ Ｐゴシック" charset="0"/>
              </a:rPr>
              <a:t>with $300-400 million IDA </a:t>
            </a:r>
            <a:r>
              <a:rPr lang="en-US" b="1" dirty="0" smtClean="0">
                <a:solidFill>
                  <a:schemeClr val="tx2"/>
                </a:solidFill>
                <a:cs typeface="ＭＳ Ｐゴシック" charset="0"/>
              </a:rPr>
              <a:t>credits</a:t>
            </a:r>
          </a:p>
          <a:p>
            <a:pPr lvl="1" algn="l"/>
            <a:endParaRPr lang="en-US" b="1" dirty="0" smtClean="0">
              <a:solidFill>
                <a:schemeClr val="tx2"/>
              </a:solidFill>
              <a:cs typeface="ＭＳ Ｐゴシック" charset="0"/>
            </a:endParaRPr>
          </a:p>
          <a:p>
            <a:pPr lvl="1" algn="l"/>
            <a:r>
              <a:rPr lang="en-US" b="1" dirty="0" smtClean="0">
                <a:solidFill>
                  <a:schemeClr val="tx2"/>
                </a:solidFill>
                <a:cs typeface="ＭＳ Ｐゴシック" charset="0"/>
              </a:rPr>
              <a:t>- Expected outcomes include: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New </a:t>
            </a:r>
            <a:r>
              <a:rPr lang="en-US" sz="2400" dirty="0">
                <a:solidFill>
                  <a:schemeClr val="tx2"/>
                </a:solidFill>
              </a:rPr>
              <a:t>household connections in urban and rural </a:t>
            </a:r>
            <a:r>
              <a:rPr lang="en-US" sz="2400" dirty="0" smtClean="0">
                <a:solidFill>
                  <a:schemeClr val="tx2"/>
                </a:solidFill>
              </a:rPr>
              <a:t>areas</a:t>
            </a:r>
            <a:r>
              <a:rPr lang="en-US" sz="2400" dirty="0">
                <a:solidFill>
                  <a:schemeClr val="tx2"/>
                </a:solidFill>
              </a:rPr>
              <a:t> 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Coordinated, sector-wide </a:t>
            </a:r>
            <a:r>
              <a:rPr lang="en-US" sz="2400" dirty="0">
                <a:solidFill>
                  <a:schemeClr val="tx2"/>
                </a:solidFill>
              </a:rPr>
              <a:t>institutional framework for </a:t>
            </a:r>
            <a:r>
              <a:rPr lang="en-US" sz="2400" dirty="0" smtClean="0">
                <a:solidFill>
                  <a:schemeClr val="tx2"/>
                </a:solidFill>
              </a:rPr>
              <a:t>electrification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Strengthened </a:t>
            </a:r>
            <a:r>
              <a:rPr lang="en-US" sz="2400" dirty="0">
                <a:solidFill>
                  <a:schemeClr val="tx2"/>
                </a:solidFill>
              </a:rPr>
              <a:t>institutional capacity of implementing </a:t>
            </a:r>
            <a:r>
              <a:rPr lang="en-US" sz="2400" dirty="0" smtClean="0">
                <a:solidFill>
                  <a:schemeClr val="tx2"/>
                </a:solidFill>
              </a:rPr>
              <a:t>agencies</a:t>
            </a:r>
            <a:endParaRPr lang="en-NZ" sz="2400" dirty="0" smtClean="0">
              <a:solidFill>
                <a:schemeClr val="tx2"/>
              </a:solidFill>
              <a:cs typeface="ＭＳ Ｐゴシック" charset="0"/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518605" y="564651"/>
            <a:ext cx="8229600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dirty="0" smtClean="0"/>
              <a:t> </a:t>
            </a:r>
            <a:r>
              <a:rPr lang="en-NZ" b="1" dirty="0" smtClean="0"/>
              <a:t>National Electrification Project: Objectives</a:t>
            </a:r>
            <a:endParaRPr lang="en-NZ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18605" y="1219200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445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12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382466" y="1341437"/>
            <a:ext cx="85344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algn="l"/>
            <a:r>
              <a:rPr lang="en-US" b="1" dirty="0">
                <a:solidFill>
                  <a:srgbClr val="FF3300"/>
                </a:solidFill>
              </a:rPr>
              <a:t>Component 1: Grid rollout </a:t>
            </a:r>
            <a:r>
              <a:rPr lang="en-US" b="1" dirty="0" smtClean="0">
                <a:solidFill>
                  <a:srgbClr val="FF3300"/>
                </a:solidFill>
              </a:rPr>
              <a:t>(US</a:t>
            </a:r>
            <a:r>
              <a:rPr lang="en-US" b="1" dirty="0">
                <a:solidFill>
                  <a:srgbClr val="FF3300"/>
                </a:solidFill>
              </a:rPr>
              <a:t>$ 2</a:t>
            </a:r>
            <a:r>
              <a:rPr lang="en-US" b="1" dirty="0" smtClean="0">
                <a:solidFill>
                  <a:srgbClr val="FF3300"/>
                </a:solidFill>
              </a:rPr>
              <a:t>00 – 300 million)</a:t>
            </a:r>
          </a:p>
          <a:p>
            <a:pPr lvl="1" algn="l"/>
            <a:r>
              <a:rPr lang="en-US" dirty="0" smtClean="0">
                <a:solidFill>
                  <a:schemeClr val="tx2"/>
                </a:solidFill>
              </a:rPr>
              <a:t>For </a:t>
            </a:r>
            <a:r>
              <a:rPr lang="en-US" dirty="0">
                <a:solidFill>
                  <a:schemeClr val="tx2"/>
                </a:solidFill>
              </a:rPr>
              <a:t>extension of distribution </a:t>
            </a:r>
            <a:r>
              <a:rPr lang="en-US" dirty="0" smtClean="0">
                <a:solidFill>
                  <a:schemeClr val="tx2"/>
                </a:solidFill>
              </a:rPr>
              <a:t>lines operated </a:t>
            </a:r>
            <a:r>
              <a:rPr lang="en-US" dirty="0">
                <a:solidFill>
                  <a:schemeClr val="tx2"/>
                </a:solidFill>
              </a:rPr>
              <a:t>by ESE and YESB and connections of </a:t>
            </a:r>
            <a:r>
              <a:rPr lang="en-US" dirty="0" smtClean="0">
                <a:solidFill>
                  <a:schemeClr val="tx2"/>
                </a:solidFill>
              </a:rPr>
              <a:t>villages </a:t>
            </a:r>
            <a:r>
              <a:rPr lang="en-US" dirty="0">
                <a:solidFill>
                  <a:schemeClr val="tx2"/>
                </a:solidFill>
              </a:rPr>
              <a:t>and </a:t>
            </a:r>
            <a:r>
              <a:rPr lang="en-US" dirty="0" smtClean="0">
                <a:solidFill>
                  <a:schemeClr val="tx2"/>
                </a:solidFill>
              </a:rPr>
              <a:t>households.</a:t>
            </a:r>
          </a:p>
          <a:p>
            <a:pPr marL="91440" lvl="1" algn="l"/>
            <a:r>
              <a:rPr lang="en-US" b="1" dirty="0">
                <a:solidFill>
                  <a:srgbClr val="FF3300"/>
                </a:solidFill>
              </a:rPr>
              <a:t>Component 2: Off-grid pre-electrification </a:t>
            </a:r>
            <a:r>
              <a:rPr lang="en-US" b="1" dirty="0" smtClean="0">
                <a:solidFill>
                  <a:srgbClr val="FF3300"/>
                </a:solidFill>
              </a:rPr>
              <a:t>(US</a:t>
            </a:r>
            <a:r>
              <a:rPr lang="en-US" b="1" dirty="0">
                <a:solidFill>
                  <a:srgbClr val="FF3300"/>
                </a:solidFill>
              </a:rPr>
              <a:t>$ 80 million)</a:t>
            </a:r>
          </a:p>
          <a:p>
            <a:pPr lvl="1" algn="l"/>
            <a:r>
              <a:rPr lang="en-US" dirty="0">
                <a:solidFill>
                  <a:schemeClr val="tx2"/>
                </a:solidFill>
              </a:rPr>
              <a:t>For mini-grids and household </a:t>
            </a:r>
            <a:r>
              <a:rPr lang="en-US" dirty="0" smtClean="0">
                <a:solidFill>
                  <a:schemeClr val="tx2"/>
                </a:solidFill>
              </a:rPr>
              <a:t>systems in remote villages  unlikely to connect to the grid in the next 8-10 years. Includes: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solar </a:t>
            </a:r>
            <a:r>
              <a:rPr lang="en-US" dirty="0">
                <a:solidFill>
                  <a:schemeClr val="tx2"/>
                </a:solidFill>
              </a:rPr>
              <a:t>photovoltaic (PV) </a:t>
            </a:r>
            <a:r>
              <a:rPr lang="en-US" dirty="0" smtClean="0">
                <a:solidFill>
                  <a:schemeClr val="tx2"/>
                </a:solidFill>
              </a:rPr>
              <a:t>systems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mini-hydropower (&lt; 1 MW)</a:t>
            </a:r>
            <a:endParaRPr lang="en-US" dirty="0" smtClean="0">
              <a:solidFill>
                <a:schemeClr val="tx2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Wind, diesel </a:t>
            </a:r>
            <a:r>
              <a:rPr lang="en-US" dirty="0">
                <a:solidFill>
                  <a:schemeClr val="tx2"/>
                </a:solidFill>
              </a:rPr>
              <a:t>and hybrid systems (e.g. diesel/solar</a:t>
            </a:r>
            <a:r>
              <a:rPr lang="en-US" dirty="0" smtClean="0">
                <a:solidFill>
                  <a:schemeClr val="tx2"/>
                </a:solidFill>
              </a:rPr>
              <a:t>).</a:t>
            </a:r>
            <a:endParaRPr lang="en-NZ" dirty="0">
              <a:solidFill>
                <a:schemeClr val="tx2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397491" y="564651"/>
            <a:ext cx="8350714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dirty="0" smtClean="0"/>
              <a:t> </a:t>
            </a:r>
            <a:r>
              <a:rPr lang="en-NZ" b="1" dirty="0" smtClean="0"/>
              <a:t>National Electrification Project: Proposed Components</a:t>
            </a:r>
          </a:p>
          <a:p>
            <a:pPr marL="0" indent="0">
              <a:buNone/>
            </a:pPr>
            <a:endParaRPr lang="en-NZ" sz="2000" dirty="0">
              <a:solidFill>
                <a:schemeClr val="tx2"/>
              </a:solidFill>
              <a:cs typeface="+mn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18605" y="1219200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61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13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609600" y="1371606"/>
            <a:ext cx="85344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2400" b="1" dirty="0">
                <a:solidFill>
                  <a:srgbClr val="FF3300"/>
                </a:solidFill>
              </a:rPr>
              <a:t>Component 3:  Capacity building and technical </a:t>
            </a:r>
            <a:r>
              <a:rPr lang="en-US" sz="2400" b="1" dirty="0" smtClean="0">
                <a:solidFill>
                  <a:srgbClr val="FF3300"/>
                </a:solidFill>
              </a:rPr>
              <a:t>assistance (US$ 20 million)</a:t>
            </a:r>
            <a:endParaRPr lang="en-US" sz="2400" dirty="0">
              <a:solidFill>
                <a:srgbClr val="FF3300"/>
              </a:solidFill>
            </a:endParaRPr>
          </a:p>
          <a:p>
            <a:pPr lvl="0" algn="l"/>
            <a:r>
              <a:rPr lang="en-US" sz="2400" dirty="0" smtClean="0">
                <a:solidFill>
                  <a:schemeClr val="tx2"/>
                </a:solidFill>
              </a:rPr>
              <a:t>	For support to Government </a:t>
            </a:r>
            <a:r>
              <a:rPr lang="en-US" sz="2400" dirty="0">
                <a:solidFill>
                  <a:schemeClr val="tx2"/>
                </a:solidFill>
              </a:rPr>
              <a:t>agencies (union, state/ region, </a:t>
            </a:r>
            <a:r>
              <a:rPr lang="en-US" sz="2400" dirty="0" smtClean="0">
                <a:solidFill>
                  <a:schemeClr val="tx2"/>
                </a:solidFill>
              </a:rPr>
              <a:t>district) </a:t>
            </a:r>
            <a:r>
              <a:rPr lang="en-US" sz="2400" dirty="0" smtClean="0">
                <a:solidFill>
                  <a:schemeClr val="tx2"/>
                </a:solidFill>
              </a:rPr>
              <a:t> and private sector to </a:t>
            </a:r>
            <a:r>
              <a:rPr lang="en-US" sz="2400" dirty="0" smtClean="0">
                <a:solidFill>
                  <a:schemeClr val="tx2"/>
                </a:solidFill>
              </a:rPr>
              <a:t>plan, implement, monitor </a:t>
            </a:r>
            <a:r>
              <a:rPr lang="en-US" sz="2400" dirty="0">
                <a:solidFill>
                  <a:schemeClr val="tx2"/>
                </a:solidFill>
              </a:rPr>
              <a:t>and </a:t>
            </a:r>
            <a:r>
              <a:rPr lang="en-US" sz="2400" dirty="0" smtClean="0">
                <a:solidFill>
                  <a:schemeClr val="tx2"/>
                </a:solidFill>
              </a:rPr>
              <a:t>evaluate the NEP. Includes: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technical design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economic </a:t>
            </a:r>
            <a:r>
              <a:rPr lang="en-US" dirty="0">
                <a:solidFill>
                  <a:schemeClr val="tx2"/>
                </a:solidFill>
              </a:rPr>
              <a:t>and financial </a:t>
            </a:r>
            <a:r>
              <a:rPr lang="en-US" dirty="0" smtClean="0">
                <a:solidFill>
                  <a:schemeClr val="tx2"/>
                </a:solidFill>
              </a:rPr>
              <a:t>analysis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environmental </a:t>
            </a:r>
            <a:r>
              <a:rPr lang="en-US" dirty="0">
                <a:solidFill>
                  <a:schemeClr val="tx2"/>
                </a:solidFill>
              </a:rPr>
              <a:t>and social impact </a:t>
            </a:r>
            <a:r>
              <a:rPr lang="en-US" dirty="0" smtClean="0">
                <a:solidFill>
                  <a:schemeClr val="tx2"/>
                </a:solidFill>
              </a:rPr>
              <a:t>management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procurement </a:t>
            </a:r>
            <a:r>
              <a:rPr lang="en-US" dirty="0">
                <a:solidFill>
                  <a:schemeClr val="tx2"/>
                </a:solidFill>
              </a:rPr>
              <a:t>and financial management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pPr algn="l"/>
            <a:r>
              <a:rPr lang="en-US" sz="2400" dirty="0" smtClean="0">
                <a:solidFill>
                  <a:schemeClr val="tx2"/>
                </a:solidFill>
              </a:rPr>
              <a:t> </a:t>
            </a:r>
            <a:r>
              <a:rPr lang="en-US" sz="2400" b="1" dirty="0" smtClean="0">
                <a:solidFill>
                  <a:srgbClr val="FF3300"/>
                </a:solidFill>
              </a:rPr>
              <a:t>Component 4: Contingent Emergency Response (US$ 0 million)</a:t>
            </a:r>
            <a:endParaRPr lang="en-US" sz="2400" b="1" dirty="0">
              <a:solidFill>
                <a:srgbClr val="FF3300"/>
              </a:solidFill>
            </a:endParaRPr>
          </a:p>
          <a:p>
            <a:pPr algn="l"/>
            <a:r>
              <a:rPr lang="en-US" sz="2400" dirty="0" smtClean="0">
                <a:solidFill>
                  <a:schemeClr val="tx2"/>
                </a:solidFill>
              </a:rPr>
              <a:t>	For a fast re-allocation of finance in case of natural disaster.</a:t>
            </a:r>
            <a:endParaRPr lang="en-NZ" sz="2400" dirty="0" smtClean="0">
              <a:solidFill>
                <a:schemeClr val="tx2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304800" y="564651"/>
            <a:ext cx="8443405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dirty="0" smtClean="0"/>
              <a:t> </a:t>
            </a:r>
            <a:r>
              <a:rPr lang="en-NZ" b="1" dirty="0" smtClean="0"/>
              <a:t>National Electrification Project- Proposed Components</a:t>
            </a:r>
          </a:p>
          <a:p>
            <a:pPr marL="0" indent="0">
              <a:buNone/>
            </a:pPr>
            <a:endParaRPr lang="en-NZ" sz="2000" dirty="0">
              <a:solidFill>
                <a:schemeClr val="tx2"/>
              </a:solidFill>
              <a:cs typeface="+mn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18605" y="1219200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770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14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228600" y="564651"/>
            <a:ext cx="8519605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Priority Investment Activities for Grid Extension based on National Electrification </a:t>
            </a:r>
            <a:r>
              <a:rPr lang="en-US" b="1" dirty="0" smtClean="0"/>
              <a:t>Plan</a:t>
            </a:r>
            <a:endParaRPr lang="en-US" b="1" dirty="0"/>
          </a:p>
          <a:p>
            <a:pPr marL="0" indent="0">
              <a:buNone/>
            </a:pPr>
            <a:endParaRPr lang="en-NZ" sz="2000" dirty="0">
              <a:solidFill>
                <a:schemeClr val="tx2"/>
              </a:solidFill>
              <a:cs typeface="+mn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18605" y="1617633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85887"/>
              </p:ext>
            </p:extLst>
          </p:nvPr>
        </p:nvGraphicFramePr>
        <p:xfrm>
          <a:off x="838200" y="1752593"/>
          <a:ext cx="7239000" cy="42348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7645"/>
                <a:gridCol w="2064455"/>
                <a:gridCol w="1528233"/>
                <a:gridCol w="1608667"/>
              </a:tblGrid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States/Regions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# Townships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# Villages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# HHs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 smtClean="0">
                          <a:effectLst/>
                        </a:rPr>
                        <a:t>Ayerwaddy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77,901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Bago</a:t>
                      </a:r>
                      <a:r>
                        <a:rPr lang="en-US" sz="1400" b="1" u="none" strike="noStrike" dirty="0">
                          <a:effectLst/>
                        </a:rPr>
                        <a:t>(East)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76,523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Bago</a:t>
                      </a:r>
                      <a:r>
                        <a:rPr lang="en-US" sz="1400" b="1" u="none" strike="noStrike" dirty="0">
                          <a:effectLst/>
                        </a:rPr>
                        <a:t>(West)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73,382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Chin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1,141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Kachin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29,112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Kayah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1,762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Kayin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9,114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Magway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227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32,503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Mandalay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680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99,531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Mon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15,915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Nyapitaw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170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34,704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Rakhine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No data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No data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No data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Sagaing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733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99,818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Shan(East)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Shan(North)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Shan(South)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290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28,113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Tanintharyi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5,700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Grand 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179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4,592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585,583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681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15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228600" y="564651"/>
            <a:ext cx="8519605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Priority Investment Activities for Off-Grid Electrification based on National Electrification Plan</a:t>
            </a:r>
            <a:endParaRPr lang="en-US" b="1" dirty="0"/>
          </a:p>
          <a:p>
            <a:pPr marL="0" indent="0">
              <a:buNone/>
            </a:pPr>
            <a:endParaRPr lang="en-NZ" sz="2000" dirty="0">
              <a:solidFill>
                <a:schemeClr val="tx2"/>
              </a:solidFill>
              <a:cs typeface="+mn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18605" y="1617633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917291"/>
              </p:ext>
            </p:extLst>
          </p:nvPr>
        </p:nvGraphicFramePr>
        <p:xfrm>
          <a:off x="685800" y="1676401"/>
          <a:ext cx="8062405" cy="45702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2574"/>
                <a:gridCol w="1613528"/>
                <a:gridCol w="1194430"/>
                <a:gridCol w="1257296"/>
                <a:gridCol w="1383025"/>
                <a:gridCol w="1021552"/>
              </a:tblGrid>
              <a:tr h="3352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Solar Home Systems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Mini-Hydro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States/Regions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# Townships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# Villages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# HHs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# Villages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# HHs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Ayearwaddy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2,668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Bago</a:t>
                      </a:r>
                      <a:r>
                        <a:rPr lang="en-US" sz="1400" b="1" u="none" strike="noStrike" dirty="0">
                          <a:effectLst/>
                        </a:rPr>
                        <a:t>(East)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Bago</a:t>
                      </a:r>
                      <a:r>
                        <a:rPr lang="en-US" sz="1400" b="1" u="none" strike="noStrike" dirty="0">
                          <a:effectLst/>
                        </a:rPr>
                        <a:t>(West)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Chin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5,344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793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Kachin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Kayah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750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Kayin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3,333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Magway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Mandalay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Mon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Nyapitaw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Rakhine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Sagaing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Shan(East)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108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5,298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821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Shan(North)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4,000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600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Shan(South)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4,000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600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4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Tanintharyi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302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Grand 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447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29,393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16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2,814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4708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16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228600" y="564651"/>
            <a:ext cx="8519605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Project </a:t>
            </a:r>
            <a:r>
              <a:rPr lang="en-US" b="1" dirty="0"/>
              <a:t>Institutional Implementation Framework</a:t>
            </a:r>
          </a:p>
          <a:p>
            <a:pPr marL="0" indent="0">
              <a:buNone/>
            </a:pPr>
            <a:endParaRPr lang="en-NZ" sz="2000" dirty="0">
              <a:solidFill>
                <a:schemeClr val="tx2"/>
              </a:solidFill>
              <a:cs typeface="+mn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18605" y="1219200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Content Placeholder 4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90601" y="1295400"/>
            <a:ext cx="6767512" cy="4749006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974902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17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518605" y="564651"/>
            <a:ext cx="8229600" cy="4857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Project Preparation Schedule</a:t>
            </a:r>
            <a:endParaRPr lang="en-US" b="1" dirty="0">
              <a:solidFill>
                <a:srgbClr val="000000"/>
              </a:solidFill>
              <a:latin typeface="Arial"/>
              <a:ea typeface="Times New Roman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18605" y="1219200"/>
            <a:ext cx="8305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5660074"/>
              </p:ext>
            </p:extLst>
          </p:nvPr>
        </p:nvGraphicFramePr>
        <p:xfrm>
          <a:off x="765428" y="1621926"/>
          <a:ext cx="7613143" cy="33082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91652"/>
                <a:gridCol w="1921491"/>
              </a:tblGrid>
              <a:tr h="390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2"/>
                          </a:solidFill>
                          <a:effectLst/>
                        </a:rPr>
                        <a:t>Milestone</a:t>
                      </a:r>
                      <a:endParaRPr lang="en-US" sz="2000" b="1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Date</a:t>
                      </a:r>
                      <a:endParaRPr lang="en-US" sz="2000" b="1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</a:tr>
              <a:tr h="390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World Bank approves project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 concept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November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2014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</a:tr>
              <a:tr h="390874">
                <a:tc>
                  <a:txBody>
                    <a:bodyPr/>
                    <a:lstStyle/>
                    <a:p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Consultative meeting with civil society</a:t>
                      </a:r>
                      <a:endParaRPr lang="en-US" sz="2000" kern="1200" baseline="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January 2015</a:t>
                      </a:r>
                      <a:endParaRPr lang="en-US" sz="2000" kern="1200" baseline="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1750" marR="31750" marT="31750" marB="31750"/>
                </a:tc>
              </a:tr>
              <a:tr h="390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Parliament approves project request</a:t>
                      </a:r>
                      <a:endParaRPr lang="en-US" sz="2000" kern="1200" baseline="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2015</a:t>
                      </a:r>
                      <a:r>
                        <a:rPr lang="en-US" sz="2000" kern="1200" baseline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1750" marR="31750" marT="31750" marB="31750"/>
                </a:tc>
              </a:tr>
              <a:tr h="390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consultation on draft Environment and Social Management Framework</a:t>
                      </a:r>
                      <a:endParaRPr lang="en-US" sz="2000" kern="1200" baseline="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2015</a:t>
                      </a:r>
                      <a:endParaRPr lang="en-US" sz="2000" kern="1200" baseline="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1750" marR="31750" marT="31750" marB="31750"/>
                </a:tc>
              </a:tr>
              <a:tr h="390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World Bank Board of Directors approves project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July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 2015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</a:tr>
              <a:tr h="4735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Project </a:t>
                      </a: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implementation </a:t>
                      </a: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</a:rPr>
                        <a:t>begins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2"/>
                          </a:solidFill>
                          <a:effectLst/>
                        </a:rPr>
                        <a:t>September 2015</a:t>
                      </a:r>
                      <a:r>
                        <a:rPr lang="en-US" sz="2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31750" marR="31750" marT="31750" marB="3175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367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18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817135" y="1295400"/>
            <a:ext cx="748409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>
              <a:spcBef>
                <a:spcPts val="1800"/>
              </a:spcBef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800" dirty="0" smtClean="0"/>
              <a:t>NEP </a:t>
            </a:r>
            <a:r>
              <a:rPr lang="en-US" sz="2800" dirty="0"/>
              <a:t>reports and </a:t>
            </a:r>
            <a:r>
              <a:rPr lang="en-US" sz="2800" dirty="0" smtClean="0"/>
              <a:t>project </a:t>
            </a:r>
            <a:r>
              <a:rPr lang="en-US" sz="2800" dirty="0"/>
              <a:t>materials can be found at: 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</a:rPr>
              <a:t>https://</a:t>
            </a:r>
            <a:r>
              <a:rPr lang="en-US" sz="2400" dirty="0" smtClean="0">
                <a:solidFill>
                  <a:srgbClr val="FF0000"/>
                </a:solidFill>
              </a:rPr>
              <a:t>energypedia.info/wiki/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Achieving</a:t>
            </a:r>
            <a:r>
              <a:rPr lang="en-US" sz="2400" dirty="0" smtClean="0">
                <a:solidFill>
                  <a:srgbClr val="C00000"/>
                </a:solidFill>
              </a:rPr>
              <a:t>_</a:t>
            </a:r>
            <a:r>
              <a:rPr lang="en-US" sz="2400" dirty="0" smtClean="0">
                <a:solidFill>
                  <a:srgbClr val="FF0000"/>
                </a:solidFill>
              </a:rPr>
              <a:t>Universal_Access_to_Electricity_in_Myanmar</a:t>
            </a:r>
            <a:endParaRPr lang="en-US" sz="2400" u="sng" dirty="0">
              <a:solidFill>
                <a:srgbClr val="FF0000"/>
              </a:solidFill>
            </a:endParaRPr>
          </a:p>
          <a:p>
            <a:pPr marL="548640">
              <a:spcBef>
                <a:spcPts val="1800"/>
              </a:spcBef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marL="548640">
              <a:spcBef>
                <a:spcPts val="1800"/>
              </a:spcBef>
            </a:pPr>
            <a:r>
              <a:rPr lang="en-US" sz="2400" b="1" dirty="0" smtClean="0">
                <a:solidFill>
                  <a:schemeClr val="tx1"/>
                </a:solidFill>
              </a:rPr>
              <a:t>Discussions and Q&amp;As</a:t>
            </a:r>
          </a:p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8004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2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400" b="1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35614" y="1752600"/>
            <a:ext cx="6934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dirty="0" smtClean="0">
              <a:solidFill>
                <a:schemeClr val="accent1"/>
              </a:solidFill>
              <a:cs typeface="Calibri"/>
            </a:endParaRPr>
          </a:p>
          <a:p>
            <a:pPr algn="ctr"/>
            <a:r>
              <a:rPr lang="en-US" sz="3200" b="1" dirty="0">
                <a:solidFill>
                  <a:schemeClr val="accent1"/>
                </a:solidFill>
                <a:cs typeface="Calibri"/>
              </a:rPr>
              <a:t>National Electrification Plan towards Universal Access by </a:t>
            </a:r>
            <a:r>
              <a:rPr lang="en-US" sz="3200" b="1" dirty="0" smtClean="0">
                <a:solidFill>
                  <a:schemeClr val="accent1"/>
                </a:solidFill>
                <a:cs typeface="Calibri"/>
              </a:rPr>
              <a:t>2030: </a:t>
            </a:r>
            <a:endParaRPr lang="en-US" sz="3200" b="1" dirty="0">
              <a:solidFill>
                <a:schemeClr val="accent1"/>
              </a:solidFill>
              <a:cs typeface="Calibri"/>
            </a:endParaRPr>
          </a:p>
          <a:p>
            <a:pPr algn="ctr"/>
            <a:endParaRPr lang="en-US" sz="3200" b="1" dirty="0" smtClean="0">
              <a:solidFill>
                <a:schemeClr val="accent1"/>
              </a:solidFill>
              <a:cs typeface="Calibri"/>
            </a:endParaRPr>
          </a:p>
          <a:p>
            <a:pPr algn="ctr"/>
            <a:r>
              <a:rPr lang="en-US" sz="3200" b="1" dirty="0" smtClean="0">
                <a:solidFill>
                  <a:schemeClr val="accent1"/>
                </a:solidFill>
                <a:cs typeface="Calibri"/>
              </a:rPr>
              <a:t>Some </a:t>
            </a:r>
            <a:r>
              <a:rPr lang="en-US" sz="3200" b="1" dirty="0" smtClean="0">
                <a:solidFill>
                  <a:schemeClr val="accent1"/>
                </a:solidFill>
                <a:cs typeface="Calibri"/>
              </a:rPr>
              <a:t>Key </a:t>
            </a:r>
            <a:r>
              <a:rPr lang="en-US" sz="3200" b="1" dirty="0" smtClean="0">
                <a:solidFill>
                  <a:schemeClr val="accent1"/>
                </a:solidFill>
                <a:cs typeface="Calibri"/>
              </a:rPr>
              <a:t>Messages</a:t>
            </a:r>
          </a:p>
          <a:p>
            <a:pPr algn="ctr"/>
            <a:r>
              <a:rPr lang="en-US" sz="3200" b="1" dirty="0" smtClean="0">
                <a:solidFill>
                  <a:schemeClr val="accent1"/>
                </a:solidFill>
                <a:cs typeface="Calibri"/>
              </a:rPr>
              <a:t> </a:t>
            </a:r>
            <a:endParaRPr lang="en-US" sz="3200" b="1" dirty="0">
              <a:solidFill>
                <a:schemeClr val="accent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737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57600" y="152349"/>
            <a:ext cx="5410200" cy="64587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426957" y="6465214"/>
            <a:ext cx="18097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20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89395" y="5821171"/>
            <a:ext cx="3268345" cy="66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80000"/>
              </a:lnSpc>
            </a:pPr>
            <a:r>
              <a:rPr sz="1300" spc="-10" dirty="0">
                <a:latin typeface="Calibri"/>
                <a:cs typeface="Calibri"/>
              </a:rPr>
              <a:t>No</a:t>
            </a:r>
            <a:r>
              <a:rPr sz="1300" spc="-20" dirty="0">
                <a:latin typeface="Calibri"/>
                <a:cs typeface="Calibri"/>
              </a:rPr>
              <a:t>t</a:t>
            </a:r>
            <a:r>
              <a:rPr sz="1300" spc="-5" dirty="0">
                <a:latin typeface="Calibri"/>
                <a:cs typeface="Calibri"/>
              </a:rPr>
              <a:t>e: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T</a:t>
            </a:r>
            <a:r>
              <a:rPr sz="1300" spc="-15" dirty="0">
                <a:latin typeface="Calibri"/>
                <a:cs typeface="Calibri"/>
              </a:rPr>
              <a:t>h</a:t>
            </a:r>
            <a:r>
              <a:rPr sz="1300" spc="-5" dirty="0">
                <a:latin typeface="Calibri"/>
                <a:cs typeface="Calibri"/>
              </a:rPr>
              <a:t>is</a:t>
            </a:r>
            <a:r>
              <a:rPr sz="1300" spc="1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map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sho</a:t>
            </a:r>
            <a:r>
              <a:rPr sz="1300" spc="-25" dirty="0">
                <a:latin typeface="Calibri"/>
                <a:cs typeface="Calibri"/>
              </a:rPr>
              <a:t>w</a:t>
            </a:r>
            <a:r>
              <a:rPr sz="1300" spc="-5" dirty="0">
                <a:latin typeface="Calibri"/>
                <a:cs typeface="Calibri"/>
              </a:rPr>
              <a:t>s</a:t>
            </a:r>
            <a:r>
              <a:rPr sz="1300" spc="1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all</a:t>
            </a:r>
            <a:r>
              <a:rPr sz="1300" spc="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s</a:t>
            </a:r>
            <a:r>
              <a:rPr sz="1300" spc="-25" dirty="0">
                <a:latin typeface="Calibri"/>
                <a:cs typeface="Calibri"/>
              </a:rPr>
              <a:t>e</a:t>
            </a:r>
            <a:r>
              <a:rPr sz="1300" spc="-35" dirty="0">
                <a:latin typeface="Calibri"/>
                <a:cs typeface="Calibri"/>
              </a:rPr>
              <a:t>t</a:t>
            </a:r>
            <a:r>
              <a:rPr sz="1300" spc="-10" dirty="0">
                <a:latin typeface="Calibri"/>
                <a:cs typeface="Calibri"/>
              </a:rPr>
              <a:t>tleme</a:t>
            </a:r>
            <a:r>
              <a:rPr sz="1300" spc="-20" dirty="0">
                <a:latin typeface="Calibri"/>
                <a:cs typeface="Calibri"/>
              </a:rPr>
              <a:t>n</a:t>
            </a:r>
            <a:r>
              <a:rPr sz="1300" spc="-5" dirty="0">
                <a:latin typeface="Calibri"/>
                <a:cs typeface="Calibri"/>
              </a:rPr>
              <a:t>t</a:t>
            </a:r>
            <a:r>
              <a:rPr sz="1300" spc="6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p</a:t>
            </a:r>
            <a:r>
              <a:rPr sz="1300" spc="-5" dirty="0">
                <a:latin typeface="Calibri"/>
                <a:cs typeface="Calibri"/>
              </a:rPr>
              <a:t>oi</a:t>
            </a:r>
            <a:r>
              <a:rPr sz="1300" spc="-20" dirty="0">
                <a:latin typeface="Calibri"/>
                <a:cs typeface="Calibri"/>
              </a:rPr>
              <a:t>n</a:t>
            </a:r>
            <a:r>
              <a:rPr sz="1300" spc="-5" dirty="0">
                <a:latin typeface="Calibri"/>
                <a:cs typeface="Calibri"/>
              </a:rPr>
              <a:t>ts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the</a:t>
            </a:r>
            <a:r>
              <a:rPr sz="1300" spc="-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sam</a:t>
            </a:r>
            <a:r>
              <a:rPr sz="1300" spc="-10" dirty="0">
                <a:latin typeface="Calibri"/>
                <a:cs typeface="Calibri"/>
              </a:rPr>
              <a:t>e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si</a:t>
            </a:r>
            <a:r>
              <a:rPr sz="1300" spc="-30" dirty="0">
                <a:latin typeface="Calibri"/>
                <a:cs typeface="Calibri"/>
              </a:rPr>
              <a:t>z</a:t>
            </a:r>
            <a:r>
              <a:rPr sz="1300" spc="-10" dirty="0">
                <a:latin typeface="Calibri"/>
                <a:cs typeface="Calibri"/>
              </a:rPr>
              <a:t>e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(re</a:t>
            </a:r>
            <a:r>
              <a:rPr sz="1300" spc="-30" dirty="0">
                <a:latin typeface="Calibri"/>
                <a:cs typeface="Calibri"/>
              </a:rPr>
              <a:t>g</a:t>
            </a:r>
            <a:r>
              <a:rPr sz="1300" spc="-10" dirty="0">
                <a:latin typeface="Calibri"/>
                <a:cs typeface="Calibri"/>
              </a:rPr>
              <a:t>a</a:t>
            </a:r>
            <a:r>
              <a:rPr sz="1300" spc="-15" dirty="0">
                <a:latin typeface="Calibri"/>
                <a:cs typeface="Calibri"/>
              </a:rPr>
              <a:t>rd</a:t>
            </a:r>
            <a:r>
              <a:rPr sz="1300" spc="-5" dirty="0">
                <a:latin typeface="Calibri"/>
                <a:cs typeface="Calibri"/>
              </a:rPr>
              <a:t>less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5" dirty="0">
                <a:latin typeface="Calibri"/>
                <a:cs typeface="Calibri"/>
              </a:rPr>
              <a:t>f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p</a:t>
            </a:r>
            <a:r>
              <a:rPr sz="1300" spc="-10" dirty="0">
                <a:latin typeface="Calibri"/>
                <a:cs typeface="Calibri"/>
              </a:rPr>
              <a:t>o</a:t>
            </a:r>
            <a:r>
              <a:rPr sz="1300" spc="-15" dirty="0">
                <a:latin typeface="Calibri"/>
                <a:cs typeface="Calibri"/>
              </a:rPr>
              <a:t>p</a:t>
            </a:r>
            <a:r>
              <a:rPr sz="1300" spc="-5" dirty="0">
                <a:latin typeface="Calibri"/>
                <a:cs typeface="Calibri"/>
              </a:rPr>
              <a:t>ul</a:t>
            </a:r>
            <a:r>
              <a:rPr sz="1300" spc="-20" dirty="0">
                <a:latin typeface="Calibri"/>
                <a:cs typeface="Calibri"/>
              </a:rPr>
              <a:t>a</a:t>
            </a:r>
            <a:r>
              <a:rPr sz="1300" spc="-10" dirty="0">
                <a:latin typeface="Calibri"/>
                <a:cs typeface="Calibri"/>
              </a:rPr>
              <a:t>tion)</a:t>
            </a:r>
            <a:r>
              <a:rPr sz="1300" spc="-5" dirty="0">
                <a:latin typeface="Calibri"/>
                <a:cs typeface="Calibri"/>
              </a:rPr>
              <a:t>,</a:t>
            </a:r>
            <a:r>
              <a:rPr sz="1300" spc="4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20" dirty="0">
                <a:latin typeface="Calibri"/>
                <a:cs typeface="Calibri"/>
              </a:rPr>
              <a:t>v</a:t>
            </a:r>
            <a:r>
              <a:rPr sz="1300" spc="-10" dirty="0">
                <a:latin typeface="Calibri"/>
                <a:cs typeface="Calibri"/>
              </a:rPr>
              <a:t>e</a:t>
            </a:r>
            <a:r>
              <a:rPr sz="1300" spc="-25" dirty="0">
                <a:latin typeface="Calibri"/>
                <a:cs typeface="Calibri"/>
              </a:rPr>
              <a:t>r</a:t>
            </a:r>
            <a:r>
              <a:rPr sz="1300" spc="-20" dirty="0">
                <a:latin typeface="Calibri"/>
                <a:cs typeface="Calibri"/>
              </a:rPr>
              <a:t>sta</a:t>
            </a:r>
            <a:r>
              <a:rPr sz="1300" spc="-5" dirty="0">
                <a:latin typeface="Calibri"/>
                <a:cs typeface="Calibri"/>
              </a:rPr>
              <a:t>ting electrifi</a:t>
            </a:r>
            <a:r>
              <a:rPr sz="1300" spc="-20" dirty="0">
                <a:latin typeface="Calibri"/>
                <a:cs typeface="Calibri"/>
              </a:rPr>
              <a:t>ca</a:t>
            </a:r>
            <a:r>
              <a:rPr sz="1300" spc="-10" dirty="0">
                <a:latin typeface="Calibri"/>
                <a:cs typeface="Calibri"/>
              </a:rPr>
              <a:t>tion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with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n</a:t>
            </a:r>
            <a:r>
              <a:rPr sz="1300" spc="-10" dirty="0">
                <a:latin typeface="Calibri"/>
                <a:cs typeface="Calibri"/>
              </a:rPr>
              <a:t>o</a:t>
            </a:r>
            <a:r>
              <a:rPr sz="1300" spc="0" dirty="0">
                <a:latin typeface="Calibri"/>
                <a:cs typeface="Calibri"/>
              </a:rPr>
              <a:t>n</a:t>
            </a:r>
            <a:r>
              <a:rPr sz="1300" spc="-10" dirty="0">
                <a:latin typeface="Calibri"/>
                <a:cs typeface="Calibri"/>
              </a:rPr>
              <a:t>-grid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10" dirty="0">
                <a:latin typeface="Calibri"/>
                <a:cs typeface="Calibri"/>
              </a:rPr>
              <a:t>ptions</a:t>
            </a:r>
            <a:r>
              <a:rPr sz="1300" spc="25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(mi</a:t>
            </a:r>
            <a:r>
              <a:rPr sz="1300" spc="-10" dirty="0">
                <a:latin typeface="Calibri"/>
                <a:cs typeface="Calibri"/>
              </a:rPr>
              <a:t>n</a:t>
            </a:r>
            <a:r>
              <a:rPr sz="1300" spc="0" dirty="0">
                <a:latin typeface="Calibri"/>
                <a:cs typeface="Calibri"/>
              </a:rPr>
              <a:t>i</a:t>
            </a:r>
            <a:r>
              <a:rPr sz="1300" spc="-10" dirty="0">
                <a:latin typeface="Calibri"/>
                <a:cs typeface="Calibri"/>
              </a:rPr>
              <a:t>-grid and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o</a:t>
            </a:r>
            <a:r>
              <a:rPr sz="1300" spc="-20" dirty="0">
                <a:latin typeface="Calibri"/>
                <a:cs typeface="Calibri"/>
              </a:rPr>
              <a:t>f</a:t>
            </a:r>
            <a:r>
              <a:rPr sz="1300" spc="-5" dirty="0">
                <a:latin typeface="Calibri"/>
                <a:cs typeface="Calibri"/>
              </a:rPr>
              <a:t>f</a:t>
            </a:r>
            <a:r>
              <a:rPr sz="1300" spc="-10" dirty="0">
                <a:latin typeface="Calibri"/>
                <a:cs typeface="Calibri"/>
              </a:rPr>
              <a:t>-grid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/ </a:t>
            </a:r>
            <a:r>
              <a:rPr sz="1300" spc="-10" dirty="0">
                <a:latin typeface="Calibri"/>
                <a:cs typeface="Calibri"/>
              </a:rPr>
              <a:t>sol</a:t>
            </a:r>
            <a:r>
              <a:rPr sz="1300" spc="-5" dirty="0">
                <a:latin typeface="Calibri"/>
                <a:cs typeface="Calibri"/>
              </a:rPr>
              <a:t>ar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h</a:t>
            </a:r>
            <a:r>
              <a:rPr sz="1300" spc="-10" dirty="0">
                <a:latin typeface="Calibri"/>
                <a:cs typeface="Calibri"/>
              </a:rPr>
              <a:t>ome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35" dirty="0">
                <a:latin typeface="Calibri"/>
                <a:cs typeface="Calibri"/>
              </a:rPr>
              <a:t>s</a:t>
            </a:r>
            <a:r>
              <a:rPr sz="1300" spc="-25" dirty="0">
                <a:latin typeface="Calibri"/>
                <a:cs typeface="Calibri"/>
              </a:rPr>
              <a:t>yst</a:t>
            </a:r>
            <a:r>
              <a:rPr sz="1300" spc="-10" dirty="0">
                <a:latin typeface="Calibri"/>
                <a:cs typeface="Calibri"/>
              </a:rPr>
              <a:t>ems)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88788"/>
            <a:ext cx="4387516" cy="1154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accent1"/>
                </a:solidFill>
                <a:cs typeface="Arial" pitchFamily="34" charset="0"/>
              </a:rPr>
              <a:t>Least-cost recommendation for 2030</a:t>
            </a:r>
            <a:endParaRPr 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4" y="1459591"/>
            <a:ext cx="3416969" cy="51514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dirty="0" smtClean="0"/>
              <a:t>By 2030, the majority are</a:t>
            </a:r>
            <a:r>
              <a:rPr lang="en-US" sz="2400" b="1" dirty="0" smtClean="0">
                <a:solidFill>
                  <a:srgbClr val="0070C0"/>
                </a:solidFill>
              </a:rPr>
              <a:t> grid connections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This represents </a:t>
            </a:r>
            <a:r>
              <a:rPr lang="en-US" sz="2400" b="1" dirty="0" smtClean="0">
                <a:solidFill>
                  <a:srgbClr val="0070C0"/>
                </a:solidFill>
              </a:rPr>
              <a:t>7.2 million households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Total cost is estimated at</a:t>
            </a:r>
            <a:r>
              <a:rPr lang="en-US" sz="2400" b="1" dirty="0" smtClean="0">
                <a:solidFill>
                  <a:srgbClr val="0070C0"/>
                </a:solidFill>
              </a:rPr>
              <a:t> US $5.8 billion</a:t>
            </a:r>
            <a:r>
              <a:rPr lang="en-US" sz="2400" b="1" dirty="0" smtClean="0">
                <a:solidFill>
                  <a:schemeClr val="accent5"/>
                </a:solidFill>
              </a:rPr>
              <a:t> </a:t>
            </a:r>
            <a:r>
              <a:rPr lang="en-US" sz="2400" dirty="0" smtClean="0"/>
              <a:t>(US$800 per connection, average)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This is additional </a:t>
            </a:r>
            <a:r>
              <a:rPr lang="en-US" sz="2400" dirty="0"/>
              <a:t>to investments needed for </a:t>
            </a:r>
            <a:r>
              <a:rPr lang="en-US" sz="2400" dirty="0" smtClean="0"/>
              <a:t>generation </a:t>
            </a:r>
            <a:r>
              <a:rPr lang="en-US" sz="2400" dirty="0"/>
              <a:t>&amp; </a:t>
            </a:r>
            <a:r>
              <a:rPr lang="en-US" sz="2400" dirty="0" smtClean="0"/>
              <a:t>transmission</a:t>
            </a:r>
            <a:endParaRPr lang="en-NZ" sz="2400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21157" y="1343574"/>
            <a:ext cx="47235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92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5497" y="392144"/>
            <a:ext cx="8743731" cy="485775"/>
          </a:xfrm>
        </p:spPr>
        <p:txBody>
          <a:bodyPr/>
          <a:lstStyle/>
          <a:p>
            <a:r>
              <a:rPr lang="en-US" dirty="0" smtClean="0"/>
              <a:t>Roadmap to Achieve Universal Access by 2030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7" y="1104162"/>
            <a:ext cx="8944110" cy="567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 flipV="1">
            <a:off x="8267891" y="1864426"/>
            <a:ext cx="0" cy="4146556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6051774" y="3325126"/>
            <a:ext cx="0" cy="2685891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3802770" y="4857165"/>
            <a:ext cx="0" cy="1153975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7696200" y="6492905"/>
            <a:ext cx="2133600" cy="365125"/>
          </a:xfrm>
        </p:spPr>
        <p:txBody>
          <a:bodyPr/>
          <a:lstStyle/>
          <a:p>
            <a:fld id="{5E74316C-E23F-428A-8567-06E5DA18F3DA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2590801" y="1981217"/>
            <a:ext cx="2680138" cy="1212751"/>
          </a:xfrm>
          <a:prstGeom prst="wedgeRectCallout">
            <a:avLst>
              <a:gd name="adj1" fmla="val 46219"/>
              <a:gd name="adj2" fmla="val 104855"/>
            </a:avLst>
          </a:prstGeom>
          <a:solidFill>
            <a:srgbClr val="C8C18E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kern="0" dirty="0" smtClean="0">
                <a:solidFill>
                  <a:srgbClr val="000000"/>
                </a:solidFill>
              </a:rPr>
              <a:t>After 2019, over </a:t>
            </a:r>
            <a:r>
              <a:rPr lang="en-US" sz="2200" b="1" kern="0" dirty="0" smtClean="0">
                <a:solidFill>
                  <a:srgbClr val="FF6600"/>
                </a:solidFill>
              </a:rPr>
              <a:t>517,000 connections </a:t>
            </a:r>
            <a:r>
              <a:rPr lang="en-US" kern="0" dirty="0" smtClean="0">
                <a:solidFill>
                  <a:srgbClr val="000000"/>
                </a:solidFill>
              </a:rPr>
              <a:t>have to be made each year to reach full electrification by 2030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0" y="1219200"/>
            <a:ext cx="278568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National Electrification Rate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5345668"/>
            <a:ext cx="58381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33%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62400" y="4724400"/>
            <a:ext cx="58381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47%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21786" y="3352800"/>
            <a:ext cx="58381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76%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05800" y="1916668"/>
            <a:ext cx="70083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55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343547"/>
              </p:ext>
            </p:extLst>
          </p:nvPr>
        </p:nvGraphicFramePr>
        <p:xfrm>
          <a:off x="2517943" y="2536287"/>
          <a:ext cx="6351002" cy="3880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655" name="TextBox 10"/>
          <p:cNvSpPr txBox="1">
            <a:spLocks noChangeArrowheads="1"/>
          </p:cNvSpPr>
          <p:nvPr/>
        </p:nvSpPr>
        <p:spPr bwMode="auto">
          <a:xfrm>
            <a:off x="4280" y="6320726"/>
            <a:ext cx="52988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sz="1200" i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Source: MOEP (2011-2012), ESE, YESB data and Castalia estimations</a:t>
            </a:r>
          </a:p>
          <a:p>
            <a:pPr>
              <a:defRPr/>
            </a:pPr>
            <a:r>
              <a:rPr lang="en-US" altLang="en-US" sz="1200" i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Assumes 6.5 people in a household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798693" y="6417266"/>
            <a:ext cx="2133600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A444DC09-88C4-4B1B-8470-CDBB82C3C1C4}" type="slidenum">
              <a:rPr lang="en-NZ" altLang="en-US" sz="1200" b="1" smtClean="0">
                <a:solidFill>
                  <a:srgbClr val="000090"/>
                </a:solidFill>
              </a:rPr>
              <a:pPr eaLnBrk="1" hangingPunct="1">
                <a:defRPr/>
              </a:pPr>
              <a:t>5</a:t>
            </a:fld>
            <a:endParaRPr lang="en-NZ" altLang="en-US" sz="1200" b="1" dirty="0" smtClean="0">
              <a:solidFill>
                <a:srgbClr val="000090"/>
              </a:solidFill>
            </a:endParaRPr>
          </a:p>
        </p:txBody>
      </p:sp>
      <p:graphicFrame>
        <p:nvGraphicFramePr>
          <p:cNvPr id="14338" name="Table 143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034476"/>
              </p:ext>
            </p:extLst>
          </p:nvPr>
        </p:nvGraphicFramePr>
        <p:xfrm>
          <a:off x="7740467" y="3892893"/>
          <a:ext cx="1128480" cy="1127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238"/>
                <a:gridCol w="820242"/>
              </a:tblGrid>
              <a:tr h="290994"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solidFill>
                            <a:schemeClr val="tx2"/>
                          </a:solidFill>
                        </a:rPr>
                        <a:t>ESE</a:t>
                      </a:r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noFill/>
                  </a:tcPr>
                </a:tc>
              </a:tr>
              <a:tr h="290994"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err="1" smtClean="0">
                          <a:solidFill>
                            <a:schemeClr val="tx2"/>
                          </a:solidFill>
                        </a:rPr>
                        <a:t>YESB</a:t>
                      </a:r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noFill/>
                  </a:tcPr>
                </a:tc>
              </a:tr>
              <a:tr h="290994"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solidFill>
                            <a:schemeClr val="tx2"/>
                          </a:solidFill>
                        </a:rPr>
                        <a:t>Required</a:t>
                      </a:r>
                      <a:endParaRPr lang="en-US" sz="14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84388" marR="84388" marT="45664" marB="45664">
                    <a:noFill/>
                  </a:tcPr>
                </a:tc>
              </a:tr>
            </a:tbl>
          </a:graphicData>
        </a:graphic>
      </p:graphicFrame>
      <p:sp>
        <p:nvSpPr>
          <p:cNvPr id="26644" name="TextBox 14338"/>
          <p:cNvSpPr txBox="1">
            <a:spLocks noChangeArrowheads="1"/>
          </p:cNvSpPr>
          <p:nvPr/>
        </p:nvSpPr>
        <p:spPr bwMode="auto">
          <a:xfrm>
            <a:off x="3259820" y="4349925"/>
            <a:ext cx="13247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tx2"/>
                </a:solidFill>
                <a:cs typeface="Arial" pitchFamily="34" charset="0"/>
              </a:rPr>
              <a:t>189,000</a:t>
            </a:r>
          </a:p>
        </p:txBody>
      </p:sp>
      <p:sp>
        <p:nvSpPr>
          <p:cNvPr id="26645" name="TextBox 41"/>
          <p:cNvSpPr txBox="1">
            <a:spLocks noChangeArrowheads="1"/>
          </p:cNvSpPr>
          <p:nvPr/>
        </p:nvSpPr>
        <p:spPr bwMode="auto">
          <a:xfrm rot="16200000">
            <a:off x="645839" y="3689021"/>
            <a:ext cx="41275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chemeClr val="tx2"/>
                </a:solidFill>
                <a:cs typeface="Arial" pitchFamily="34" charset="0"/>
              </a:rPr>
              <a:t>New </a:t>
            </a:r>
            <a:r>
              <a:rPr lang="en-US" altLang="en-US" sz="1600" dirty="0" smtClean="0">
                <a:solidFill>
                  <a:schemeClr val="tx2"/>
                </a:solidFill>
                <a:cs typeface="Arial" pitchFamily="34" charset="0"/>
              </a:rPr>
              <a:t>household connections </a:t>
            </a:r>
            <a:r>
              <a:rPr lang="en-US" altLang="en-US" sz="1600" dirty="0">
                <a:solidFill>
                  <a:schemeClr val="tx2"/>
                </a:solidFill>
                <a:cs typeface="Arial" pitchFamily="34" charset="0"/>
              </a:rPr>
              <a:t>per year</a:t>
            </a:r>
          </a:p>
        </p:txBody>
      </p:sp>
      <p:sp>
        <p:nvSpPr>
          <p:cNvPr id="26646" name="TextBox 14346"/>
          <p:cNvSpPr txBox="1">
            <a:spLocks noChangeArrowheads="1"/>
          </p:cNvSpPr>
          <p:nvPr/>
        </p:nvSpPr>
        <p:spPr bwMode="auto">
          <a:xfrm>
            <a:off x="2970656" y="1553013"/>
            <a:ext cx="60798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Need </a:t>
            </a:r>
            <a:r>
              <a:rPr lang="en-US" altLang="en-US" sz="2000" dirty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to connect </a:t>
            </a:r>
            <a:r>
              <a:rPr lang="en-US" altLang="en-US" sz="2000" dirty="0" smtClean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over</a:t>
            </a:r>
            <a:r>
              <a:rPr lang="en-US" altLang="en-US" sz="3200" b="1" dirty="0" smtClean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altLang="en-US" sz="3600" b="1" dirty="0">
                <a:solidFill>
                  <a:schemeClr val="accent5"/>
                </a:solidFill>
                <a:cs typeface="Arial" pitchFamily="34" charset="0"/>
              </a:rPr>
              <a:t>2</a:t>
            </a:r>
            <a:r>
              <a:rPr lang="en-US" altLang="en-US" sz="3600" b="1" dirty="0" smtClean="0">
                <a:solidFill>
                  <a:schemeClr val="accent5"/>
                </a:solidFill>
                <a:cs typeface="Arial" pitchFamily="34" charset="0"/>
              </a:rPr>
              <a:t>x</a:t>
            </a:r>
            <a:r>
              <a:rPr lang="en-US" altLang="en-US" sz="3200" b="1" dirty="0" smtClean="0">
                <a:solidFill>
                  <a:schemeClr val="accent5"/>
                </a:solidFill>
                <a:cs typeface="Arial" pitchFamily="34" charset="0"/>
              </a:rPr>
              <a:t> </a:t>
            </a:r>
            <a:r>
              <a:rPr lang="en-US" altLang="en-US" sz="2000" dirty="0">
                <a:solidFill>
                  <a:schemeClr val="tx1"/>
                </a:solidFill>
                <a:cs typeface="Arial" pitchFamily="34" charset="0"/>
              </a:rPr>
              <a:t>as many households per </a:t>
            </a:r>
            <a:r>
              <a:rPr lang="en-US" altLang="en-US" sz="2000" dirty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year to reach </a:t>
            </a:r>
            <a:r>
              <a:rPr lang="en-US" altLang="en-US" sz="2000" dirty="0" smtClean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universal electrification </a:t>
            </a:r>
            <a:r>
              <a:rPr lang="en-US" altLang="en-US" sz="2000" dirty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by </a:t>
            </a:r>
            <a:r>
              <a:rPr lang="en-US" altLang="en-US" sz="2000" dirty="0" smtClean="0">
                <a:solidFill>
                  <a:schemeClr val="tx1">
                    <a:lumMod val="75000"/>
                  </a:schemeClr>
                </a:solidFill>
                <a:cs typeface="Arial" pitchFamily="34" charset="0"/>
              </a:rPr>
              <a:t>2030…</a:t>
            </a:r>
            <a:endParaRPr lang="en-US" altLang="en-US" sz="2000" dirty="0">
              <a:solidFill>
                <a:schemeClr val="tx1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 bwMode="auto">
          <a:xfrm>
            <a:off x="122474" y="384119"/>
            <a:ext cx="82296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1" i="1" kern="1200">
                <a:solidFill>
                  <a:srgbClr val="FFFFFF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rgbClr val="00206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en-US" dirty="0" smtClean="0"/>
              <a:t>Myanmar’s electrification challenge is immense…</a:t>
            </a:r>
          </a:p>
        </p:txBody>
      </p:sp>
      <p:pic>
        <p:nvPicPr>
          <p:cNvPr id="11" name="Picture 10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58" y="1600164"/>
            <a:ext cx="2285020" cy="470842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57551" y="976197"/>
            <a:ext cx="5391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</a:rPr>
              <a:t>The electrification rate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</a:rPr>
              <a:t>is estimated at </a:t>
            </a:r>
            <a:r>
              <a:rPr lang="en-US" sz="3600" b="1" kern="0" dirty="0" smtClean="0">
                <a:solidFill>
                  <a:schemeClr val="accent5"/>
                </a:solidFill>
              </a:rPr>
              <a:t>33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rPr>
              <a:t>%...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28600" y="976197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90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7" t="2974" r="38219" b="16594"/>
          <a:stretch/>
        </p:blipFill>
        <p:spPr>
          <a:xfrm>
            <a:off x="4514533" y="152399"/>
            <a:ext cx="4619606" cy="670560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203950"/>
            <a:ext cx="381000" cy="501650"/>
          </a:xfrm>
          <a:prstGeom prst="rect">
            <a:avLst/>
          </a:prstGeom>
        </p:spPr>
        <p:txBody>
          <a:bodyPr/>
          <a:lstStyle/>
          <a:p>
            <a:fld id="{91516BB4-1199-467F-A04D-4A53C21FF387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822379" y="5013198"/>
            <a:ext cx="1641810" cy="306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381000"/>
            <a:ext cx="6858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600" b="1" dirty="0" smtClean="0">
                <a:solidFill>
                  <a:schemeClr val="accent1"/>
                </a:solidFill>
                <a:cs typeface="Arial" pitchFamily="34" charset="0"/>
              </a:rPr>
              <a:t>Recommended Sequencing of Grid Roll-out  proceeds from low-cost to high-cost connections</a:t>
            </a:r>
            <a:endParaRPr lang="en-US" sz="2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21" y="1447800"/>
            <a:ext cx="4724379" cy="495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Dense areas </a:t>
            </a:r>
            <a:r>
              <a:rPr lang="en-US" sz="2400" dirty="0" smtClean="0"/>
              <a:t>require shorter distribution lines and lower cost per connection and will be connected first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Remote communities </a:t>
            </a:r>
            <a:r>
              <a:rPr lang="en-US" sz="2400" dirty="0" smtClean="0"/>
              <a:t>require longer lines and higher cost and will be connected later</a:t>
            </a:r>
            <a:endParaRPr lang="en-US" sz="24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Chin</a:t>
            </a:r>
            <a:r>
              <a:rPr lang="en-US" sz="2400" dirty="0">
                <a:solidFill>
                  <a:srgbClr val="0070C0"/>
                </a:solidFill>
              </a:rPr>
              <a:t>, Shan, </a:t>
            </a:r>
            <a:r>
              <a:rPr lang="en-US" sz="2400" dirty="0" smtClean="0">
                <a:solidFill>
                  <a:srgbClr val="0070C0"/>
                </a:solidFill>
              </a:rPr>
              <a:t>Kachin and Kayah </a:t>
            </a:r>
            <a:r>
              <a:rPr lang="en-US" sz="2400" dirty="0" smtClean="0"/>
              <a:t>have highest cost per connection, thus to be connected in the final phases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43714" y="5352901"/>
            <a:ext cx="2485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Connected earlier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Connected later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368873" y="5704135"/>
            <a:ext cx="483039" cy="504217"/>
            <a:chOff x="6064069" y="5755395"/>
            <a:chExt cx="512267" cy="504217"/>
          </a:xfrm>
          <a:solidFill>
            <a:schemeClr val="bg1">
              <a:lumMod val="50000"/>
            </a:schemeClr>
          </a:solidFill>
        </p:grpSpPr>
        <p:sp>
          <p:nvSpPr>
            <p:cNvPr id="13" name="Right Arrow 12"/>
            <p:cNvSpPr/>
            <p:nvPr/>
          </p:nvSpPr>
          <p:spPr>
            <a:xfrm rot="5400000">
              <a:off x="6068094" y="5751370"/>
              <a:ext cx="504217" cy="51226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ight Arrow 4"/>
            <p:cNvSpPr/>
            <p:nvPr/>
          </p:nvSpPr>
          <p:spPr>
            <a:xfrm rot="5400000">
              <a:off x="6143727" y="5778191"/>
              <a:ext cx="352952" cy="3073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900" kern="1200"/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38120" y="1371600"/>
            <a:ext cx="671718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06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00600" y="762001"/>
            <a:ext cx="4343400" cy="6096000"/>
          </a:xfrm>
          <a:prstGeom prst="rect">
            <a:avLst/>
          </a:prstGeom>
          <a:blipFill>
            <a:blip r:embed="rId3" cstate="print"/>
            <a:srcRect/>
            <a:stretch>
              <a:fillRect b="-685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8600" y="1295400"/>
            <a:ext cx="5257800" cy="3124200"/>
          </a:xfrm>
          <a:custGeom>
            <a:avLst/>
            <a:gdLst/>
            <a:ahLst/>
            <a:cxnLst/>
            <a:rect l="l" t="t" r="r" b="b"/>
            <a:pathLst>
              <a:path w="5257800" h="3124200">
                <a:moveTo>
                  <a:pt x="0" y="3124200"/>
                </a:moveTo>
                <a:lnTo>
                  <a:pt x="5257800" y="3124200"/>
                </a:lnTo>
                <a:lnTo>
                  <a:pt x="5257800" y="0"/>
                </a:lnTo>
                <a:lnTo>
                  <a:pt x="0" y="0"/>
                </a:lnTo>
                <a:lnTo>
                  <a:pt x="0" y="3124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04800" y="1676400"/>
            <a:ext cx="4691750" cy="3418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spc="5" dirty="0" smtClean="0">
                <a:solidFill>
                  <a:schemeClr val="accent4"/>
                </a:solidFill>
                <a:latin typeface="Calibri"/>
                <a:cs typeface="Calibri"/>
              </a:rPr>
              <a:t>3</a:t>
            </a:r>
            <a:r>
              <a:rPr sz="2400" b="1" spc="-5" dirty="0" smtClean="0">
                <a:solidFill>
                  <a:schemeClr val="accent4"/>
                </a:solidFill>
                <a:latin typeface="Calibri"/>
                <a:cs typeface="Calibri"/>
              </a:rPr>
              <a:t>-</a:t>
            </a:r>
            <a:r>
              <a:rPr sz="2400" b="1" dirty="0" smtClean="0">
                <a:solidFill>
                  <a:schemeClr val="accent4"/>
                </a:solidFill>
                <a:latin typeface="Calibri"/>
                <a:cs typeface="Calibri"/>
              </a:rPr>
              <a:t>4</a:t>
            </a:r>
            <a:r>
              <a:rPr sz="2400" b="1" dirty="0">
                <a:solidFill>
                  <a:schemeClr val="accent4"/>
                </a:solidFill>
                <a:latin typeface="Calibri"/>
                <a:cs typeface="Calibri"/>
              </a:rPr>
              <a:t>%</a:t>
            </a:r>
            <a:r>
              <a:rPr sz="2400" b="1" spc="-25" dirty="0">
                <a:solidFill>
                  <a:schemeClr val="accent4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chemeClr val="accent4"/>
                </a:solidFill>
                <a:latin typeface="Calibri"/>
                <a:cs typeface="Calibri"/>
              </a:rPr>
              <a:t>o</a:t>
            </a:r>
            <a:r>
              <a:rPr sz="2400" b="1" dirty="0">
                <a:solidFill>
                  <a:schemeClr val="accent4"/>
                </a:solidFill>
                <a:latin typeface="Calibri"/>
                <a:cs typeface="Calibri"/>
              </a:rPr>
              <a:t>f</a:t>
            </a:r>
            <a:r>
              <a:rPr sz="2400" b="1" spc="-10" dirty="0">
                <a:solidFill>
                  <a:schemeClr val="accent4"/>
                </a:solidFill>
                <a:latin typeface="Calibri"/>
                <a:cs typeface="Calibri"/>
              </a:rPr>
              <a:t> </a:t>
            </a:r>
            <a:r>
              <a:rPr lang="en-US" sz="2400" b="1" spc="-10" dirty="0" smtClean="0">
                <a:solidFill>
                  <a:schemeClr val="accent4"/>
                </a:solidFill>
                <a:latin typeface="Calibri"/>
                <a:cs typeface="Calibri"/>
              </a:rPr>
              <a:t>the </a:t>
            </a:r>
            <a:r>
              <a:rPr lang="en-US" sz="2400" b="1" dirty="0" smtClean="0">
                <a:solidFill>
                  <a:schemeClr val="accent4"/>
                </a:solidFill>
                <a:latin typeface="Calibri"/>
                <a:cs typeface="Calibri"/>
              </a:rPr>
              <a:t>village</a:t>
            </a:r>
            <a:r>
              <a:rPr lang="en-US" sz="2400" b="1" spc="-25" dirty="0" smtClean="0">
                <a:solidFill>
                  <a:schemeClr val="accent4"/>
                </a:solidFill>
                <a:latin typeface="Calibri"/>
                <a:cs typeface="Calibri"/>
              </a:rPr>
              <a:t>s </a:t>
            </a:r>
            <a:r>
              <a:rPr lang="en-US" sz="2400" b="1" spc="-25" dirty="0" smtClean="0">
                <a:latin typeface="Calibri"/>
                <a:cs typeface="Calibri"/>
              </a:rPr>
              <a:t>in the last phases of grid rollout are recommended for </a:t>
            </a:r>
            <a:r>
              <a:rPr lang="en-US" sz="2400" b="1" spc="-25" dirty="0" smtClean="0">
                <a:solidFill>
                  <a:schemeClr val="accent4"/>
                </a:solidFill>
                <a:latin typeface="Calibri"/>
                <a:cs typeface="Calibri"/>
              </a:rPr>
              <a:t>pre-electrification</a:t>
            </a:r>
            <a:endParaRPr sz="2400" b="1" dirty="0">
              <a:solidFill>
                <a:schemeClr val="accent4"/>
              </a:solidFill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34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dirty="0">
                <a:solidFill>
                  <a:srgbClr val="6F2F9F"/>
                </a:solidFill>
                <a:latin typeface="Calibri"/>
                <a:cs typeface="Calibri"/>
              </a:rPr>
              <a:t>P</a:t>
            </a:r>
            <a:r>
              <a:rPr sz="2400" b="1" spc="-35" dirty="0">
                <a:solidFill>
                  <a:srgbClr val="6F2F9F"/>
                </a:solidFill>
                <a:latin typeface="Calibri"/>
                <a:cs typeface="Calibri"/>
              </a:rPr>
              <a:t>r</a:t>
            </a:r>
            <a:r>
              <a:rPr sz="2400" b="1" dirty="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sz="2400" b="1" spc="-5" dirty="0">
                <a:solidFill>
                  <a:srgbClr val="6F2F9F"/>
                </a:solidFill>
                <a:latin typeface="Calibri"/>
                <a:cs typeface="Calibri"/>
              </a:rPr>
              <a:t>-</a:t>
            </a:r>
            <a:r>
              <a:rPr sz="2400" b="1" dirty="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sz="2400" b="1" spc="-5" dirty="0">
                <a:solidFill>
                  <a:srgbClr val="6F2F9F"/>
                </a:solidFill>
                <a:latin typeface="Calibri"/>
                <a:cs typeface="Calibri"/>
              </a:rPr>
              <a:t>l</a:t>
            </a:r>
            <a:r>
              <a:rPr sz="2400" b="1" dirty="0">
                <a:solidFill>
                  <a:srgbClr val="6F2F9F"/>
                </a:solidFill>
                <a:latin typeface="Calibri"/>
                <a:cs typeface="Calibri"/>
              </a:rPr>
              <a:t>ectrif</a:t>
            </a:r>
            <a:r>
              <a:rPr sz="2400" b="1" spc="-15" dirty="0">
                <a:solidFill>
                  <a:srgbClr val="6F2F9F"/>
                </a:solidFill>
                <a:latin typeface="Calibri"/>
                <a:cs typeface="Calibri"/>
              </a:rPr>
              <a:t>i</a:t>
            </a:r>
            <a:r>
              <a:rPr sz="2400" b="1" spc="-10" dirty="0">
                <a:solidFill>
                  <a:srgbClr val="6F2F9F"/>
                </a:solidFill>
                <a:latin typeface="Calibri"/>
                <a:cs typeface="Calibri"/>
              </a:rPr>
              <a:t>c</a:t>
            </a:r>
            <a:r>
              <a:rPr sz="2400" b="1" spc="-25" dirty="0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sz="2400" b="1" dirty="0">
                <a:solidFill>
                  <a:srgbClr val="6F2F9F"/>
                </a:solidFill>
                <a:latin typeface="Calibri"/>
                <a:cs typeface="Calibri"/>
              </a:rPr>
              <a:t>tion</a:t>
            </a:r>
            <a:r>
              <a:rPr sz="2400" b="1" spc="3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lang="en-US" sz="2400" b="1" spc="35" dirty="0" smtClean="0">
                <a:solidFill>
                  <a:srgbClr val="6F2F9F"/>
                </a:solidFill>
                <a:latin typeface="Calibri"/>
                <a:cs typeface="Calibri"/>
              </a:rPr>
              <a:t>village</a:t>
            </a:r>
            <a:r>
              <a:rPr sz="2400" b="1" dirty="0" smtClean="0">
                <a:solidFill>
                  <a:srgbClr val="6F2F9F"/>
                </a:solidFill>
                <a:latin typeface="Calibri"/>
                <a:cs typeface="Calibri"/>
              </a:rPr>
              <a:t>s</a:t>
            </a:r>
            <a:r>
              <a:rPr sz="2400" b="1" spc="5" dirty="0" smtClean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6F2F9F"/>
                </a:solidFill>
                <a:latin typeface="Calibri"/>
                <a:cs typeface="Calibri"/>
              </a:rPr>
              <a:t>sh</a:t>
            </a:r>
            <a:r>
              <a:rPr sz="2400" b="1" spc="-15" dirty="0">
                <a:solidFill>
                  <a:srgbClr val="6F2F9F"/>
                </a:solidFill>
                <a:latin typeface="Calibri"/>
                <a:cs typeface="Calibri"/>
              </a:rPr>
              <a:t>o</a:t>
            </a:r>
            <a:r>
              <a:rPr sz="2400" b="1" dirty="0">
                <a:solidFill>
                  <a:srgbClr val="6F2F9F"/>
                </a:solidFill>
                <a:latin typeface="Calibri"/>
                <a:cs typeface="Calibri"/>
              </a:rPr>
              <a:t>wn</a:t>
            </a:r>
            <a:r>
              <a:rPr sz="2400" b="1" spc="-2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2400" b="1" dirty="0" smtClean="0">
                <a:solidFill>
                  <a:srgbClr val="6F2F9F"/>
                </a:solidFill>
                <a:latin typeface="Calibri"/>
                <a:cs typeface="Calibri"/>
              </a:rPr>
              <a:t>in</a:t>
            </a:r>
            <a:r>
              <a:rPr lang="en-US" sz="2400" b="1" dirty="0">
                <a:latin typeface="Calibri"/>
                <a:cs typeface="Calibri"/>
              </a:rPr>
              <a:t> </a:t>
            </a:r>
            <a:r>
              <a:rPr sz="2400" b="1" spc="-5" dirty="0" smtClean="0">
                <a:solidFill>
                  <a:srgbClr val="6F2F9F"/>
                </a:solidFill>
                <a:latin typeface="Calibri"/>
                <a:cs typeface="Calibri"/>
              </a:rPr>
              <a:t>purple</a:t>
            </a:r>
            <a:endParaRPr lang="en-US" sz="2400" b="1" spc="-5" dirty="0" smtClean="0">
              <a:solidFill>
                <a:srgbClr val="6F2F9F"/>
              </a:solidFill>
              <a:latin typeface="Calibri"/>
              <a:cs typeface="Calibri"/>
            </a:endParaRPr>
          </a:p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endParaRPr lang="en-US" sz="2400" b="1" spc="-5" dirty="0">
              <a:solidFill>
                <a:srgbClr val="6F2F9F"/>
              </a:solidFill>
              <a:latin typeface="Calibri"/>
              <a:cs typeface="Calibri"/>
            </a:endParaRPr>
          </a:p>
          <a:p>
            <a:pPr marL="355600" indent="-342900">
              <a:lnSpc>
                <a:spcPts val="2160"/>
              </a:lnSpc>
              <a:buFont typeface="Arial"/>
              <a:buChar char="•"/>
              <a:tabLst>
                <a:tab pos="355600" algn="l"/>
              </a:tabLst>
            </a:pPr>
            <a:r>
              <a:rPr lang="en-US" sz="2400" b="1" spc="-5" dirty="0" smtClean="0">
                <a:solidFill>
                  <a:srgbClr val="6F2F9F"/>
                </a:solidFill>
                <a:latin typeface="Calibri"/>
                <a:cs typeface="Calibri"/>
              </a:rPr>
              <a:t>Shan, Chin, Kayah and Kachin States </a:t>
            </a:r>
            <a:r>
              <a:rPr lang="en-US" sz="2400" spc="-5" dirty="0" smtClean="0">
                <a:latin typeface="Calibri"/>
                <a:cs typeface="Calibri"/>
              </a:rPr>
              <a:t>represent major areas for pre-electrification</a:t>
            </a:r>
          </a:p>
          <a:p>
            <a:pPr marL="12700">
              <a:lnSpc>
                <a:spcPts val="2160"/>
              </a:lnSpc>
              <a:tabLst>
                <a:tab pos="355600" algn="l"/>
              </a:tabLst>
            </a:pPr>
            <a:endParaRPr lang="en-US" sz="2400" spc="-5" dirty="0" smtClean="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8414277" y="6461781"/>
            <a:ext cx="20637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lang="en-US" spc="-10" dirty="0" smtClean="0"/>
              <a:t>14</a:t>
            </a:r>
            <a:endParaRPr spc="-10" dirty="0"/>
          </a:p>
        </p:txBody>
      </p:sp>
      <p:sp>
        <p:nvSpPr>
          <p:cNvPr id="8" name="Rectangle 7"/>
          <p:cNvSpPr/>
          <p:nvPr/>
        </p:nvSpPr>
        <p:spPr>
          <a:xfrm>
            <a:off x="228600" y="152400"/>
            <a:ext cx="8229600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tx1"/>
                </a:solidFill>
              </a:rPr>
              <a:t>Recommendations for </a:t>
            </a:r>
            <a:r>
              <a:rPr lang="en-US" sz="3000" b="1" dirty="0">
                <a:solidFill>
                  <a:schemeClr val="tx1"/>
                </a:solidFill>
              </a:rPr>
              <a:t>o</a:t>
            </a:r>
            <a:r>
              <a:rPr lang="en-US" sz="3000" b="1" dirty="0" smtClean="0">
                <a:solidFill>
                  <a:schemeClr val="tx1"/>
                </a:solidFill>
              </a:rPr>
              <a:t>ff-grid pre-electrification</a:t>
            </a:r>
            <a:endParaRPr lang="en-US" sz="3000" b="1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1227786"/>
            <a:ext cx="7086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32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6"/>
            <a:ext cx="8229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Solar home systems </a:t>
            </a:r>
            <a:r>
              <a:rPr lang="en-US" dirty="0" smtClean="0"/>
              <a:t>for smaller villages (&lt;50 households)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ay </a:t>
            </a:r>
            <a:r>
              <a:rPr lang="en-US" spc="-5" dirty="0" smtClean="0">
                <a:cs typeface="Calibri"/>
              </a:rPr>
              <a:t>p</a:t>
            </a:r>
            <a:r>
              <a:rPr lang="en-US" spc="-30" dirty="0" smtClean="0">
                <a:cs typeface="Calibri"/>
              </a:rPr>
              <a:t>r</a:t>
            </a:r>
            <a:r>
              <a:rPr lang="en-US" spc="-20" dirty="0" smtClean="0">
                <a:cs typeface="Calibri"/>
              </a:rPr>
              <a:t>o</a:t>
            </a:r>
            <a:r>
              <a:rPr lang="en-US" dirty="0" smtClean="0">
                <a:cs typeface="Calibri"/>
              </a:rPr>
              <a:t>vide</a:t>
            </a:r>
            <a:r>
              <a:rPr lang="en-US" spc="-30" dirty="0" smtClean="0">
                <a:cs typeface="Calibri"/>
              </a:rPr>
              <a:t> </a:t>
            </a:r>
            <a:r>
              <a:rPr lang="en-US" dirty="0">
                <a:cs typeface="Calibri"/>
              </a:rPr>
              <a:t>7</a:t>
            </a:r>
            <a:r>
              <a:rPr lang="en-US" spc="5" dirty="0">
                <a:cs typeface="Calibri"/>
              </a:rPr>
              <a:t>5</a:t>
            </a:r>
            <a:r>
              <a:rPr lang="en-US" spc="-10" dirty="0">
                <a:cs typeface="Calibri"/>
              </a:rPr>
              <a:t>-</a:t>
            </a:r>
            <a:r>
              <a:rPr lang="en-US" dirty="0">
                <a:cs typeface="Calibri"/>
              </a:rPr>
              <a:t>175</a:t>
            </a:r>
            <a:r>
              <a:rPr lang="en-US" spc="-40" dirty="0">
                <a:cs typeface="Calibri"/>
              </a:rPr>
              <a:t> </a:t>
            </a:r>
            <a:r>
              <a:rPr lang="en-US" dirty="0">
                <a:cs typeface="Calibri"/>
              </a:rPr>
              <a:t>kWh/</a:t>
            </a:r>
            <a:r>
              <a:rPr lang="en-US" spc="-5" dirty="0" err="1">
                <a:cs typeface="Calibri"/>
              </a:rPr>
              <a:t>y</a:t>
            </a:r>
            <a:r>
              <a:rPr lang="en-US" spc="-225" dirty="0" err="1">
                <a:cs typeface="Calibri"/>
              </a:rPr>
              <a:t>r</a:t>
            </a:r>
            <a:r>
              <a:rPr lang="en-US" spc="-10" dirty="0">
                <a:cs typeface="Calibri"/>
              </a:rPr>
              <a:t> </a:t>
            </a:r>
            <a:r>
              <a:rPr lang="en-US" dirty="0" smtClean="0">
                <a:cs typeface="Calibri"/>
              </a:rPr>
              <a:t> </a:t>
            </a:r>
            <a:r>
              <a:rPr lang="en-US" spc="-5" dirty="0" smtClean="0">
                <a:cs typeface="Calibri"/>
              </a:rPr>
              <a:t>for lighting/phones/TV </a:t>
            </a:r>
          </a:p>
          <a:p>
            <a:pPr lvl="1"/>
            <a:r>
              <a:rPr lang="en-US" spc="-5" dirty="0" smtClean="0">
                <a:cs typeface="Calibri"/>
              </a:rPr>
              <a:t>US $400-500 per household</a:t>
            </a:r>
          </a:p>
          <a:p>
            <a:pPr marL="914400" lvl="2" indent="0">
              <a:buNone/>
            </a:pPr>
            <a:r>
              <a:rPr lang="en-US" spc="-5" dirty="0" smtClean="0">
                <a:cs typeface="Calibri"/>
              </a:rPr>
              <a:t>(These are international prices with good quality. Local prices may be lower, and quality can vary.)</a:t>
            </a:r>
          </a:p>
          <a:p>
            <a:pPr marL="914400" lvl="2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Mini-grids</a:t>
            </a:r>
            <a:r>
              <a:rPr lang="en-US" dirty="0" smtClean="0"/>
              <a:t> </a:t>
            </a:r>
            <a:r>
              <a:rPr lang="en-US" dirty="0"/>
              <a:t>for larger </a:t>
            </a:r>
            <a:r>
              <a:rPr lang="en-US" dirty="0" smtClean="0"/>
              <a:t>villages </a:t>
            </a:r>
            <a:r>
              <a:rPr lang="en-US" dirty="0"/>
              <a:t>(&gt;50 </a:t>
            </a:r>
            <a:r>
              <a:rPr lang="en-US" dirty="0" smtClean="0"/>
              <a:t>households)</a:t>
            </a:r>
          </a:p>
          <a:p>
            <a:pPr lvl="1"/>
            <a:r>
              <a:rPr lang="en-US" dirty="0" smtClean="0"/>
              <a:t>solar, hybrid, diesel, or micro-hydro where available</a:t>
            </a:r>
          </a:p>
          <a:p>
            <a:pPr lvl="1"/>
            <a:r>
              <a:rPr lang="en-US" dirty="0" smtClean="0">
                <a:cs typeface="Calibri"/>
              </a:rPr>
              <a:t>200</a:t>
            </a:r>
            <a:r>
              <a:rPr lang="en-US" spc="-10" dirty="0" smtClean="0">
                <a:cs typeface="Calibri"/>
              </a:rPr>
              <a:t>-</a:t>
            </a:r>
            <a:r>
              <a:rPr lang="en-US" dirty="0" smtClean="0">
                <a:cs typeface="Calibri"/>
              </a:rPr>
              <a:t>250</a:t>
            </a:r>
            <a:r>
              <a:rPr lang="en-US" spc="-40" dirty="0" smtClean="0">
                <a:cs typeface="Calibri"/>
              </a:rPr>
              <a:t> </a:t>
            </a:r>
            <a:r>
              <a:rPr lang="en-US" dirty="0">
                <a:cs typeface="Calibri"/>
              </a:rPr>
              <a:t>kWh/</a:t>
            </a:r>
            <a:r>
              <a:rPr lang="en-US" spc="-5" dirty="0" err="1">
                <a:cs typeface="Calibri"/>
              </a:rPr>
              <a:t>y</a:t>
            </a:r>
            <a:r>
              <a:rPr lang="en-US" spc="-225" dirty="0" err="1">
                <a:cs typeface="Calibri"/>
              </a:rPr>
              <a:t>r</a:t>
            </a:r>
            <a:r>
              <a:rPr lang="en-US" spc="-225" dirty="0">
                <a:cs typeface="Calibri"/>
              </a:rPr>
              <a:t> </a:t>
            </a:r>
            <a:r>
              <a:rPr lang="en-US" spc="-225" dirty="0" smtClean="0">
                <a:cs typeface="Calibri"/>
              </a:rPr>
              <a:t>: </a:t>
            </a:r>
            <a:r>
              <a:rPr lang="en-US" spc="-5" dirty="0" smtClean="0">
                <a:cs typeface="Calibri"/>
              </a:rPr>
              <a:t> </a:t>
            </a:r>
            <a:r>
              <a:rPr lang="en-US" spc="-5" dirty="0">
                <a:cs typeface="Calibri"/>
              </a:rPr>
              <a:t>lighting/ICT/TV &amp;</a:t>
            </a:r>
            <a:r>
              <a:rPr lang="en-US" spc="-5" dirty="0" smtClean="0">
                <a:cs typeface="Calibri"/>
              </a:rPr>
              <a:t> </a:t>
            </a:r>
            <a:r>
              <a:rPr lang="en-US" spc="-5" dirty="0">
                <a:cs typeface="Calibri"/>
              </a:rPr>
              <a:t>fan/small </a:t>
            </a:r>
            <a:r>
              <a:rPr lang="en-US" spc="-5" dirty="0" smtClean="0">
                <a:cs typeface="Calibri"/>
              </a:rPr>
              <a:t>fridge</a:t>
            </a:r>
          </a:p>
          <a:p>
            <a:pPr lvl="1"/>
            <a:r>
              <a:rPr lang="en-US" spc="-5" dirty="0" smtClean="0">
                <a:cs typeface="Calibri"/>
              </a:rPr>
              <a:t>US$1,400/HH </a:t>
            </a:r>
          </a:p>
          <a:p>
            <a:pPr lvl="1"/>
            <a:r>
              <a:rPr lang="en-US" spc="-5" dirty="0" smtClean="0">
                <a:cs typeface="Calibri"/>
              </a:rPr>
              <a:t>Could be integrated to grid later, and save </a:t>
            </a:r>
            <a:r>
              <a:rPr lang="en-US" spc="-5" dirty="0">
                <a:cs typeface="Calibri"/>
              </a:rPr>
              <a:t>on distribution </a:t>
            </a:r>
            <a:r>
              <a:rPr lang="en-US" spc="-5" dirty="0" smtClean="0">
                <a:cs typeface="Calibri"/>
              </a:rPr>
              <a:t>investment, if built to grid standard </a:t>
            </a:r>
            <a:endParaRPr lang="en-US" spc="-5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16BB4-1199-467F-A04D-4A53C21FF387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152400"/>
            <a:ext cx="83058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Appropriate pre-electrification technology depends </a:t>
            </a:r>
            <a:r>
              <a:rPr lang="en-US" sz="2800" b="1" dirty="0">
                <a:solidFill>
                  <a:schemeClr val="tx1"/>
                </a:solidFill>
              </a:rPr>
              <a:t>on village size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518605" y="12192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343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/>
          <p:cNvCxnSpPr/>
          <p:nvPr/>
        </p:nvCxnSpPr>
        <p:spPr>
          <a:xfrm flipH="1">
            <a:off x="5943600" y="1905000"/>
            <a:ext cx="475746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4263" y="392133"/>
            <a:ext cx="8229600" cy="485775"/>
          </a:xfrm>
        </p:spPr>
        <p:txBody>
          <a:bodyPr/>
          <a:lstStyle/>
          <a:p>
            <a:r>
              <a:rPr lang="en-NZ" dirty="0" smtClean="0"/>
              <a:t>Institutional recommendations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64263" y="6465567"/>
            <a:ext cx="525253" cy="365125"/>
          </a:xfrm>
        </p:spPr>
        <p:txBody>
          <a:bodyPr/>
          <a:lstStyle/>
          <a:p>
            <a:fld id="{5E74316C-E23F-428A-8567-06E5DA18F3DA}" type="slidenum">
              <a:rPr lang="en-NZ" smtClean="0"/>
              <a:pPr/>
              <a:t>9</a:t>
            </a:fld>
            <a:endParaRPr lang="en-NZ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14400" y="2918002"/>
            <a:ext cx="0" cy="550712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914400" y="2918002"/>
            <a:ext cx="7013677" cy="7808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712947" y="2907842"/>
            <a:ext cx="5526" cy="603508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971714" y="2907875"/>
            <a:ext cx="0" cy="213923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922547" y="2925777"/>
            <a:ext cx="5526" cy="187876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332217" y="2386113"/>
            <a:ext cx="0" cy="53969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66152" y="3352800"/>
            <a:ext cx="2168735" cy="2743200"/>
            <a:chOff x="361693" y="3110520"/>
            <a:chExt cx="2098227" cy="2926589"/>
          </a:xfrm>
        </p:grpSpPr>
        <p:sp>
          <p:nvSpPr>
            <p:cNvPr id="18" name="Rounded Rectangle 17"/>
            <p:cNvSpPr/>
            <p:nvPr/>
          </p:nvSpPr>
          <p:spPr>
            <a:xfrm>
              <a:off x="361693" y="3248978"/>
              <a:ext cx="2098227" cy="2788131"/>
            </a:xfrm>
            <a:prstGeom prst="round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dirty="0" smtClean="0">
                <a:solidFill>
                  <a:srgbClr val="003492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492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dirty="0" smtClean="0">
                <a:solidFill>
                  <a:srgbClr val="003492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FF3300"/>
                  </a:solidFill>
                </a:rPr>
                <a:t>YESB</a:t>
              </a:r>
              <a:r>
                <a:rPr lang="en-US" b="1" dirty="0" smtClean="0">
                  <a:solidFill>
                    <a:srgbClr val="000000"/>
                  </a:solidFill>
                </a:rPr>
                <a:t> Franchise Area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500" dirty="0" smtClean="0">
                  <a:solidFill>
                    <a:srgbClr val="000000"/>
                  </a:solidFill>
                </a:rPr>
                <a:t>Develop </a:t>
              </a:r>
              <a:r>
                <a:rPr lang="en-US" sz="1500" dirty="0">
                  <a:solidFill>
                    <a:srgbClr val="000000"/>
                  </a:solidFill>
                </a:rPr>
                <a:t>i</a:t>
              </a:r>
              <a:r>
                <a:rPr lang="en-US" sz="1500" dirty="0" smtClean="0">
                  <a:solidFill>
                    <a:srgbClr val="000000"/>
                  </a:solidFill>
                </a:rPr>
                <a:t>nvestment </a:t>
              </a:r>
              <a:r>
                <a:rPr lang="en-US" sz="1500" dirty="0">
                  <a:solidFill>
                    <a:srgbClr val="000000"/>
                  </a:solidFill>
                </a:rPr>
                <a:t>p</a:t>
              </a:r>
              <a:r>
                <a:rPr lang="en-US" sz="1500" dirty="0" smtClean="0">
                  <a:solidFill>
                    <a:srgbClr val="000000"/>
                  </a:solidFill>
                </a:rPr>
                <a:t>rogram with IFC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500" dirty="0" smtClean="0">
                  <a:solidFill>
                    <a:srgbClr val="000000"/>
                  </a:solidFill>
                </a:rPr>
                <a:t>Corporatize YESB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endParaRPr lang="en-US" sz="1500" dirty="0">
                <a:solidFill>
                  <a:srgbClr val="000000"/>
                </a:solidFill>
              </a:endParaRPr>
            </a:p>
          </p:txBody>
        </p:sp>
        <p:pic>
          <p:nvPicPr>
            <p:cNvPr id="1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385" r="52015" b="57066"/>
            <a:stretch/>
          </p:blipFill>
          <p:spPr bwMode="auto">
            <a:xfrm>
              <a:off x="602124" y="3110520"/>
              <a:ext cx="1684381" cy="11048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2502441" y="3352817"/>
            <a:ext cx="2101530" cy="2743199"/>
            <a:chOff x="2772084" y="3146862"/>
            <a:chExt cx="2169780" cy="2166472"/>
          </a:xfrm>
        </p:grpSpPr>
        <p:sp>
          <p:nvSpPr>
            <p:cNvPr id="21" name="Rounded Rectangle 20"/>
            <p:cNvSpPr/>
            <p:nvPr/>
          </p:nvSpPr>
          <p:spPr>
            <a:xfrm>
              <a:off x="2772084" y="3272065"/>
              <a:ext cx="2169780" cy="2041269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dirty="0" smtClean="0">
                <a:solidFill>
                  <a:srgbClr val="003492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492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b="1" dirty="0">
                <a:solidFill>
                  <a:srgbClr val="000000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FF3300"/>
                  </a:solidFill>
                </a:rPr>
                <a:t>ESE</a:t>
              </a:r>
              <a:r>
                <a:rPr lang="en-US" b="1" dirty="0" smtClean="0">
                  <a:solidFill>
                    <a:srgbClr val="000000"/>
                  </a:solidFill>
                </a:rPr>
                <a:t> Franchise Area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500" dirty="0" smtClean="0">
                  <a:solidFill>
                    <a:srgbClr val="000000"/>
                  </a:solidFill>
                </a:rPr>
                <a:t>Follow YESB path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500" dirty="0" smtClean="0">
                  <a:solidFill>
                    <a:srgbClr val="000000"/>
                  </a:solidFill>
                </a:rPr>
                <a:t>Set up sub-franchise concessions</a:t>
              </a:r>
              <a:endParaRPr lang="en-US" sz="1500" dirty="0">
                <a:solidFill>
                  <a:srgbClr val="000000"/>
                </a:solidFill>
              </a:endParaRPr>
            </a:p>
          </p:txBody>
        </p:sp>
        <p:pic>
          <p:nvPicPr>
            <p:cNvPr id="22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385" r="52015" b="57066"/>
            <a:stretch/>
          </p:blipFill>
          <p:spPr bwMode="auto">
            <a:xfrm>
              <a:off x="3022864" y="3146862"/>
              <a:ext cx="1788373" cy="841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4" name="Group 23"/>
          <p:cNvGrpSpPr/>
          <p:nvPr/>
        </p:nvGrpSpPr>
        <p:grpSpPr>
          <a:xfrm>
            <a:off x="4848462" y="3121766"/>
            <a:ext cx="2005357" cy="3050434"/>
            <a:chOff x="5301727" y="3246430"/>
            <a:chExt cx="1920240" cy="3220845"/>
          </a:xfrm>
          <a:solidFill>
            <a:schemeClr val="bg1"/>
          </a:solidFill>
        </p:grpSpPr>
        <p:sp>
          <p:nvSpPr>
            <p:cNvPr id="26" name="Rounded Rectangle 25"/>
            <p:cNvSpPr/>
            <p:nvPr/>
          </p:nvSpPr>
          <p:spPr>
            <a:xfrm>
              <a:off x="5301727" y="3246430"/>
              <a:ext cx="1920240" cy="3220845"/>
            </a:xfrm>
            <a:prstGeom prst="roundRect">
              <a:avLst/>
            </a:prstGeom>
            <a:grp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dirty="0" smtClean="0">
                <a:solidFill>
                  <a:srgbClr val="003492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492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dirty="0" smtClean="0">
                <a:solidFill>
                  <a:srgbClr val="003492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</a:rPr>
                <a:t>Mini-grid connections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400" b="1" dirty="0">
                  <a:solidFill>
                    <a:srgbClr val="FF3300"/>
                  </a:solidFill>
                </a:rPr>
                <a:t>DRD</a:t>
              </a:r>
              <a:r>
                <a:rPr lang="en-US" sz="1400" b="1" dirty="0">
                  <a:solidFill>
                    <a:srgbClr val="000000"/>
                  </a:solidFill>
                </a:rPr>
                <a:t> manage &amp; monitor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400" dirty="0" smtClean="0">
                  <a:solidFill>
                    <a:srgbClr val="000000"/>
                  </a:solidFill>
                </a:rPr>
                <a:t>Decentralized, standard approach modeled on ESE sub-franchise concessions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5439969" y="3343962"/>
              <a:ext cx="1617623" cy="794188"/>
              <a:chOff x="4273336" y="3844349"/>
              <a:chExt cx="1767658" cy="919417"/>
            </a:xfrm>
            <a:grpFill/>
          </p:grpSpPr>
          <p:pic>
            <p:nvPicPr>
              <p:cNvPr id="28" name="Picture 1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225" t="42233" r="9669" b="34248"/>
              <a:stretch/>
            </p:blipFill>
            <p:spPr bwMode="auto">
              <a:xfrm>
                <a:off x="4327335" y="3915336"/>
                <a:ext cx="1713659" cy="8316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9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3336" y="3844349"/>
                <a:ext cx="919417" cy="9194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" name="Group 29"/>
          <p:cNvGrpSpPr/>
          <p:nvPr/>
        </p:nvGrpSpPr>
        <p:grpSpPr>
          <a:xfrm>
            <a:off x="6829370" y="2925777"/>
            <a:ext cx="2186360" cy="3824396"/>
            <a:chOff x="7474197" y="3087316"/>
            <a:chExt cx="2190432" cy="3824396"/>
          </a:xfrm>
        </p:grpSpPr>
        <p:sp>
          <p:nvSpPr>
            <p:cNvPr id="31" name="Rounded Rectangle 30"/>
            <p:cNvSpPr/>
            <p:nvPr/>
          </p:nvSpPr>
          <p:spPr>
            <a:xfrm>
              <a:off x="7635124" y="3275192"/>
              <a:ext cx="2029505" cy="363652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dirty="0" smtClean="0">
                <a:solidFill>
                  <a:srgbClr val="000000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 smtClean="0">
                <a:solidFill>
                  <a:srgbClr val="000000"/>
                </a:solidFill>
              </a:endParaRP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</a:rPr>
                <a:t>Off grid connections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500" b="1" dirty="0" smtClean="0">
                  <a:solidFill>
                    <a:srgbClr val="FF3300"/>
                  </a:solidFill>
                </a:rPr>
                <a:t>DRD</a:t>
              </a:r>
              <a:r>
                <a:rPr lang="en-US" sz="1500" b="1" dirty="0" smtClean="0">
                  <a:solidFill>
                    <a:srgbClr val="000000"/>
                  </a:solidFill>
                </a:rPr>
                <a:t> manage &amp; monitor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500" dirty="0" smtClean="0">
                  <a:solidFill>
                    <a:srgbClr val="000000"/>
                  </a:solidFill>
                </a:rPr>
                <a:t>Re-orient to financial incentives rather than free solar home systems</a:t>
              </a:r>
            </a:p>
            <a:p>
              <a:pPr marL="285750" indent="-285750" defTabSz="45720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500" dirty="0" smtClean="0">
                  <a:solidFill>
                    <a:srgbClr val="000000"/>
                  </a:solidFill>
                </a:rPr>
                <a:t>Support private sector provision </a:t>
              </a:r>
              <a:endParaRPr lang="en-US" sz="1500" dirty="0">
                <a:solidFill>
                  <a:srgbClr val="000000"/>
                </a:solidFill>
              </a:endParaRPr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4197" y="3087316"/>
              <a:ext cx="1684091" cy="1065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5" name="Straight Connector 4"/>
          <p:cNvCxnSpPr/>
          <p:nvPr/>
        </p:nvCxnSpPr>
        <p:spPr>
          <a:xfrm>
            <a:off x="7175385" y="2386080"/>
            <a:ext cx="0" cy="531922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1140383" y="6240081"/>
            <a:ext cx="5723161" cy="510092"/>
          </a:xfrm>
          <a:prstGeom prst="roundRect">
            <a:avLst/>
          </a:prstGeom>
          <a:solidFill>
            <a:schemeClr val="bg2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3300"/>
                </a:solidFill>
              </a:rPr>
              <a:t>Private Sector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</a:rPr>
              <a:t>▪ Participate in sub franchise </a:t>
            </a:r>
            <a:r>
              <a:rPr lang="en-US" sz="1400" dirty="0">
                <a:solidFill>
                  <a:srgbClr val="000000"/>
                </a:solidFill>
              </a:rPr>
              <a:t>concessions ▪ </a:t>
            </a:r>
            <a:r>
              <a:rPr lang="en-US" sz="1400" dirty="0" smtClean="0">
                <a:solidFill>
                  <a:srgbClr val="000000"/>
                </a:solidFill>
              </a:rPr>
              <a:t> Provide solar home systems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2565233" y="1876106"/>
            <a:ext cx="475746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 bwMode="auto">
          <a:xfrm>
            <a:off x="2895603" y="1066800"/>
            <a:ext cx="3027030" cy="1657350"/>
          </a:xfrm>
          <a:prstGeom prst="roundRect">
            <a:avLst/>
          </a:prstGeom>
          <a:solidFill>
            <a:srgbClr val="92D050"/>
          </a:solidFill>
          <a:ln w="38100" cap="flat" cmpd="sng" algn="ctr">
            <a:solidFill>
              <a:srgbClr val="A7D97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46800" rIns="18000" bIns="4680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 </a:t>
            </a:r>
          </a:p>
          <a:p>
            <a:pPr algn="ctr" eaLnBrk="0" fontAlgn="base" hangingPunct="0">
              <a:spcAft>
                <a:spcPct val="0"/>
              </a:spcAft>
            </a:pPr>
            <a:r>
              <a:rPr lang="en-US" b="1" dirty="0" smtClean="0">
                <a:solidFill>
                  <a:srgbClr val="FF3300"/>
                </a:solidFill>
                <a:ea typeface="MS PGothic" pitchFamily="34" charset="-128"/>
              </a:rPr>
              <a:t>Executive Secretariat reporting to VP Office</a:t>
            </a:r>
          </a:p>
          <a:p>
            <a:pPr marL="342900" indent="-342900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ea typeface="MS PGothic" pitchFamily="34" charset="-128"/>
              </a:rPr>
              <a:t>Overall management and coordination of geospatial plan</a:t>
            </a:r>
          </a:p>
          <a:p>
            <a:pPr marL="342900" indent="-342900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ea typeface="MS PGothic" pitchFamily="34" charset="-128"/>
              </a:rPr>
              <a:t>Performance reporting</a:t>
            </a:r>
          </a:p>
          <a:p>
            <a:pPr marL="342900" indent="-342900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ea typeface="MS PGothic" pitchFamily="34" charset="-128"/>
              </a:rPr>
              <a:t>Point source for donors</a:t>
            </a:r>
            <a:endParaRPr lang="en-US" sz="1500" dirty="0">
              <a:solidFill>
                <a:srgbClr val="000000"/>
              </a:solidFill>
              <a:ea typeface="MS PGothic" pitchFamily="34" charset="-128"/>
            </a:endParaRPr>
          </a:p>
          <a:p>
            <a:pPr algn="ctr" eaLnBrk="0" fontAlgn="base" hangingPunct="0"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1600208" y="2590816"/>
            <a:ext cx="1" cy="314761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 bwMode="auto">
          <a:xfrm>
            <a:off x="6248400" y="1079350"/>
            <a:ext cx="2578757" cy="16573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46800" rIns="18000" bIns="4680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  </a:t>
            </a:r>
          </a:p>
          <a:p>
            <a:pPr algn="ctr" eaLnBrk="0" fontAlgn="base" hangingPunct="0">
              <a:spcAft>
                <a:spcPct val="0"/>
              </a:spcAft>
            </a:pPr>
            <a:endParaRPr lang="en-US" b="1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algn="ctr" eaLnBrk="0" fontAlgn="base" hangingPunct="0">
              <a:spcAft>
                <a:spcPct val="0"/>
              </a:spcAft>
            </a:pPr>
            <a:r>
              <a:rPr lang="en-US" b="1" dirty="0" smtClean="0">
                <a:solidFill>
                  <a:srgbClr val="FF3300"/>
                </a:solidFill>
                <a:ea typeface="MS PGothic" pitchFamily="34" charset="-128"/>
              </a:rPr>
              <a:t>Donors</a:t>
            </a:r>
          </a:p>
          <a:p>
            <a:pPr marL="342900" indent="-342900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ea typeface="MS PGothic" pitchFamily="34" charset="-128"/>
              </a:rPr>
              <a:t>TA to establish and train new entities</a:t>
            </a:r>
          </a:p>
          <a:p>
            <a:pPr marL="342900" indent="-342900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ea typeface="MS PGothic" pitchFamily="34" charset="-128"/>
              </a:rPr>
              <a:t>Concessional finance</a:t>
            </a:r>
          </a:p>
          <a:p>
            <a:pPr marL="342900" indent="-342900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ea typeface="MS PGothic" pitchFamily="34" charset="-128"/>
              </a:rPr>
              <a:t>Establish loan program with banks</a:t>
            </a:r>
          </a:p>
          <a:p>
            <a:pPr marL="342900" indent="-342900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algn="ctr" eaLnBrk="0" fontAlgn="base" hangingPunct="0"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4263" y="3239842"/>
            <a:ext cx="4638366" cy="2932358"/>
          </a:xfrm>
          <a:prstGeom prst="round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1066800" y="3031451"/>
            <a:ext cx="2459253" cy="365374"/>
          </a:xfrm>
          <a:prstGeom prst="hexagon">
            <a:avLst/>
          </a:prstGeom>
          <a:solidFill>
            <a:srgbClr val="DAD5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Under MOEP leadership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7" name="Rounded Rectangle 36"/>
          <p:cNvSpPr/>
          <p:nvPr/>
        </p:nvSpPr>
        <p:spPr bwMode="auto">
          <a:xfrm>
            <a:off x="152403" y="1079350"/>
            <a:ext cx="2529678" cy="1644800"/>
          </a:xfrm>
          <a:prstGeom prst="roundRect">
            <a:avLst/>
          </a:prstGeom>
          <a:solidFill>
            <a:srgbClr val="9EB4A8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46800" rIns="18000" bIns="4680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Aft>
                <a:spcPct val="0"/>
              </a:spcAft>
            </a:pPr>
            <a:r>
              <a:rPr lang="en-US" b="1" dirty="0" smtClean="0">
                <a:solidFill>
                  <a:srgbClr val="FF3300"/>
                </a:solidFill>
                <a:ea typeface="MS PGothic" pitchFamily="34" charset="-128"/>
              </a:rPr>
              <a:t>  Independent  Regulator</a:t>
            </a:r>
          </a:p>
          <a:p>
            <a:pPr marL="342900" indent="-342900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ea typeface="MS PGothic" pitchFamily="34" charset="-128"/>
              </a:rPr>
              <a:t>Advise on tariffs, standards and subsidies needed</a:t>
            </a:r>
          </a:p>
        </p:txBody>
      </p:sp>
    </p:spTree>
    <p:extLst>
      <p:ext uri="{BB962C8B-B14F-4D97-AF65-F5344CB8AC3E}">
        <p14:creationId xmlns:p14="http://schemas.microsoft.com/office/powerpoint/2010/main" val="108205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Castalia US PowerPoint Templat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7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9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11596</TotalTime>
  <Words>1027</Words>
  <Application>Microsoft Office PowerPoint</Application>
  <PresentationFormat>On-screen Show (4:3)</PresentationFormat>
  <Paragraphs>389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Office Theme</vt:lpstr>
      <vt:lpstr>Castalia US PowerPoint Template</vt:lpstr>
      <vt:lpstr>3_Castalia US PowerPoint Template</vt:lpstr>
      <vt:lpstr>4_Castalia US PowerPoint Template</vt:lpstr>
      <vt:lpstr>5_Castalia US PowerPoint Template</vt:lpstr>
      <vt:lpstr>1_Castalia US PowerPoint Template</vt:lpstr>
      <vt:lpstr>7_Castalia US PowerPoint Template</vt:lpstr>
      <vt:lpstr>9_Castalia US PowerPoint Template</vt:lpstr>
      <vt:lpstr>2_Castalia US PowerPoint Template</vt:lpstr>
      <vt:lpstr>6_Castalia US PowerPoint Template</vt:lpstr>
      <vt:lpstr>Myanmar: Towards Universal Access to Electricity by 2030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Xiaoping Wang</dc:creator>
  <cp:lastModifiedBy>Xiaoping Wang</cp:lastModifiedBy>
  <cp:revision>506</cp:revision>
  <cp:lastPrinted>2013-10-24T18:55:25Z</cp:lastPrinted>
  <dcterms:created xsi:type="dcterms:W3CDTF">2013-09-16T16:53:18Z</dcterms:created>
  <dcterms:modified xsi:type="dcterms:W3CDTF">2015-01-27T16:21:19Z</dcterms:modified>
</cp:coreProperties>
</file>